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Amatic SC" panose="020B0604020202020204" charset="-79"/>
      <p:regular r:id="rId11"/>
      <p:bold r:id="rId12"/>
    </p:embeddedFont>
    <p:embeddedFont>
      <p:font typeface="Source Code Pro" panose="020B060402020202020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81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42c4839e68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42c4839e68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3744211b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3744211b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2d317e62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2d317e62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2d317e62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2d317e62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2d793dfc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2d793dfc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2d317e6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2d317e6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mailto:Preguntas@diabetes.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diabetes.org/about-us/75th-anniversar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127175"/>
            <a:ext cx="6594000" cy="301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Hispanic/latino CBO </a:t>
            </a:r>
            <a:endParaRPr/>
          </a:p>
          <a:p>
            <a:pPr marL="0" lvl="0" indent="0" algn="ctr" rtl="0">
              <a:spcBef>
                <a:spcPts val="0"/>
              </a:spcBef>
              <a:spcAft>
                <a:spcPts val="0"/>
              </a:spcAft>
              <a:buNone/>
            </a:pPr>
            <a:r>
              <a:rPr lang="en" sz="7200"/>
              <a:t>American Diabetes Association </a:t>
            </a:r>
            <a:endParaRPr sz="7200"/>
          </a:p>
        </p:txBody>
      </p:sp>
      <p:sp>
        <p:nvSpPr>
          <p:cNvPr id="57" name="Google Shape;57;p13"/>
          <p:cNvSpPr txBox="1">
            <a:spLocks noGrp="1"/>
          </p:cNvSpPr>
          <p:nvPr>
            <p:ph type="subTitle" idx="1"/>
          </p:nvPr>
        </p:nvSpPr>
        <p:spPr>
          <a:xfrm>
            <a:off x="311700" y="3890400"/>
            <a:ext cx="8520600" cy="1518300"/>
          </a:xfrm>
          <a:prstGeom prst="rect">
            <a:avLst/>
          </a:prstGeom>
        </p:spPr>
        <p:txBody>
          <a:bodyPr spcFirstLastPara="1" wrap="square" lIns="91425" tIns="91425" rIns="91425" bIns="91425" anchor="ctr" anchorCtr="0">
            <a:noAutofit/>
          </a:bodyPr>
          <a:lstStyle/>
          <a:p>
            <a:pPr marL="0" lvl="0" indent="457200" algn="l" rtl="0">
              <a:spcBef>
                <a:spcPts val="0"/>
              </a:spcBef>
              <a:spcAft>
                <a:spcPts val="0"/>
              </a:spcAft>
              <a:buNone/>
            </a:pPr>
            <a:r>
              <a:rPr lang="en"/>
              <a:t>Sopahadany Rath</a:t>
            </a:r>
            <a:endParaRPr/>
          </a:p>
          <a:p>
            <a:pPr marL="0" lvl="0" indent="0" algn="l" rtl="0">
              <a:spcBef>
                <a:spcPts val="0"/>
              </a:spcBef>
              <a:spcAft>
                <a:spcPts val="0"/>
              </a:spcAft>
              <a:buNone/>
            </a:pPr>
            <a:r>
              <a:rPr lang="en"/>
              <a:t>   Lizette Romano</a:t>
            </a:r>
            <a:endParaRPr/>
          </a:p>
          <a:p>
            <a:pPr marL="0" lvl="0" indent="457200" algn="l" rtl="0">
              <a:spcBef>
                <a:spcPts val="0"/>
              </a:spcBef>
              <a:spcAft>
                <a:spcPts val="0"/>
              </a:spcAft>
              <a:buNone/>
            </a:pPr>
            <a:r>
              <a:rPr lang="en"/>
              <a:t>Geobanna Jimenez</a:t>
            </a:r>
            <a:endParaRPr/>
          </a:p>
          <a:p>
            <a:pPr marL="0" lvl="0" indent="457200" algn="l" rtl="0">
              <a:spcBef>
                <a:spcPts val="0"/>
              </a:spcBef>
              <a:spcAft>
                <a:spcPts val="0"/>
              </a:spcAft>
              <a:buNone/>
            </a:pPr>
            <a:r>
              <a:rPr lang="en"/>
              <a:t>Joselyne Martinez</a:t>
            </a:r>
            <a:endParaRPr/>
          </a:p>
          <a:p>
            <a:pPr marL="0" lvl="0" indent="0" algn="ctr" rtl="0">
              <a:spcBef>
                <a:spcPts val="0"/>
              </a:spcBef>
              <a:spcAft>
                <a:spcPts val="0"/>
              </a:spcAft>
              <a:buNone/>
            </a:pPr>
            <a:endParaRPr/>
          </a:p>
        </p:txBody>
      </p:sp>
      <p:pic>
        <p:nvPicPr>
          <p:cNvPr id="58" name="Google Shape;58;p13"/>
          <p:cNvPicPr preferRelativeResize="0"/>
          <p:nvPr/>
        </p:nvPicPr>
        <p:blipFill>
          <a:blip r:embed="rId3">
            <a:alphaModFix/>
          </a:blip>
          <a:stretch>
            <a:fillRect/>
          </a:stretch>
        </p:blipFill>
        <p:spPr>
          <a:xfrm>
            <a:off x="5539875" y="2421875"/>
            <a:ext cx="3400650" cy="1591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sp>
        <p:nvSpPr>
          <p:cNvPr id="64" name="Google Shape;64;p14"/>
          <p:cNvSpPr txBox="1">
            <a:spLocks noGrp="1"/>
          </p:cNvSpPr>
          <p:nvPr>
            <p:ph type="body" idx="1"/>
          </p:nvPr>
        </p:nvSpPr>
        <p:spPr>
          <a:xfrm>
            <a:off x="114450" y="1093850"/>
            <a:ext cx="6753000" cy="3756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Times New Roman"/>
              <a:buChar char="➢"/>
            </a:pPr>
            <a:r>
              <a:rPr lang="en" dirty="0">
                <a:solidFill>
                  <a:schemeClr val="accent1"/>
                </a:solidFill>
                <a:latin typeface="Times New Roman"/>
                <a:ea typeface="Times New Roman"/>
                <a:cs typeface="Times New Roman"/>
                <a:sym typeface="Times New Roman"/>
              </a:rPr>
              <a:t>Type 2 diabetes also known as Hyperglycemia, it is prevalent among Hispanic population and also the fifth leading cause of death among Hispanic/Latino.</a:t>
            </a:r>
            <a:endParaRPr dirty="0">
              <a:solidFill>
                <a:schemeClr val="accent1"/>
              </a:solidFill>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solidFill>
                  <a:schemeClr val="accent1"/>
                </a:solidFill>
                <a:latin typeface="Times New Roman"/>
                <a:ea typeface="Times New Roman"/>
                <a:cs typeface="Times New Roman"/>
                <a:sym typeface="Times New Roman"/>
              </a:rPr>
              <a:t>About 44.3 millions Hispanics living in the United States today and an estimated of 2.5 millions Hispanics Americans between aged 20 and older are diagnosed with type 2 diabetes. </a:t>
            </a:r>
            <a:endParaRPr dirty="0">
              <a:solidFill>
                <a:schemeClr val="accent1"/>
              </a:solidFill>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solidFill>
                  <a:schemeClr val="accent1"/>
                </a:solidFill>
                <a:latin typeface="Times New Roman"/>
                <a:ea typeface="Times New Roman"/>
                <a:cs typeface="Times New Roman"/>
                <a:sym typeface="Times New Roman"/>
              </a:rPr>
              <a:t>By 2020, it is expected to increase about 4 millions.</a:t>
            </a:r>
            <a:endParaRPr dirty="0">
              <a:solidFill>
                <a:schemeClr val="accent1"/>
              </a:solidFill>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solidFill>
                  <a:schemeClr val="accent1"/>
                </a:solidFill>
                <a:latin typeface="Times New Roman"/>
                <a:ea typeface="Times New Roman"/>
                <a:cs typeface="Times New Roman"/>
                <a:sym typeface="Times New Roman"/>
              </a:rPr>
              <a:t>Being overweight, are 45 years olds or older, inadequate exercise, family history with diabetes, and lack of nutritions are some of the key factors that cause type 2 diabetes.</a:t>
            </a:r>
            <a:endParaRPr dirty="0">
              <a:solidFill>
                <a:schemeClr val="accent1"/>
              </a:solidFill>
              <a:latin typeface="Times New Roman"/>
              <a:ea typeface="Times New Roman"/>
              <a:cs typeface="Times New Roman"/>
              <a:sym typeface="Times New Roman"/>
            </a:endParaRPr>
          </a:p>
          <a:p>
            <a:pPr lvl="0" indent="0">
              <a:spcBef>
                <a:spcPts val="1600"/>
              </a:spcBef>
              <a:spcAft>
                <a:spcPts val="1600"/>
              </a:spcAft>
              <a:buNone/>
            </a:pPr>
            <a:r>
              <a:rPr lang="en" sz="900" b="1" dirty="0">
                <a:latin typeface="Times New Roman"/>
                <a:ea typeface="Times New Roman"/>
                <a:cs typeface="Times New Roman"/>
                <a:sym typeface="Times New Roman"/>
              </a:rPr>
              <a:t>Source: </a:t>
            </a:r>
            <a:r>
              <a:rPr lang="en-US" sz="900" b="1" dirty="0" err="1">
                <a:latin typeface="Times New Roman"/>
                <a:ea typeface="Times New Roman"/>
                <a:cs typeface="Times New Roman"/>
                <a:sym typeface="Times New Roman"/>
              </a:rPr>
              <a:t>Chukwueke</a:t>
            </a:r>
            <a:r>
              <a:rPr lang="en-US" sz="900" b="1" dirty="0">
                <a:latin typeface="Times New Roman"/>
                <a:ea typeface="Times New Roman"/>
                <a:cs typeface="Times New Roman"/>
                <a:sym typeface="Times New Roman"/>
              </a:rPr>
              <a:t>, I., &amp; Cordero-</a:t>
            </a:r>
            <a:r>
              <a:rPr lang="en-US" sz="900" b="1" dirty="0" err="1">
                <a:latin typeface="Times New Roman"/>
                <a:ea typeface="Times New Roman"/>
                <a:cs typeface="Times New Roman"/>
                <a:sym typeface="Times New Roman"/>
              </a:rPr>
              <a:t>MacIntyre</a:t>
            </a:r>
            <a:r>
              <a:rPr lang="en-US" sz="900" b="1" dirty="0">
                <a:latin typeface="Times New Roman"/>
                <a:ea typeface="Times New Roman"/>
                <a:cs typeface="Times New Roman"/>
                <a:sym typeface="Times New Roman"/>
              </a:rPr>
              <a:t>, Z. (2010). Overview of type 2 diabetes in Hispanic Americans. </a:t>
            </a:r>
            <a:r>
              <a:rPr lang="en-US" sz="900" b="1" i="1" dirty="0">
                <a:latin typeface="Times New Roman"/>
                <a:ea typeface="Times New Roman"/>
                <a:cs typeface="Times New Roman"/>
                <a:sym typeface="Times New Roman"/>
              </a:rPr>
              <a:t>International Journal of Body Composition Research, 8</a:t>
            </a:r>
            <a:r>
              <a:rPr lang="en-US" sz="900" b="1" dirty="0">
                <a:latin typeface="Times New Roman"/>
                <a:ea typeface="Times New Roman"/>
                <a:cs typeface="Times New Roman"/>
                <a:sym typeface="Times New Roman"/>
              </a:rPr>
              <a:t>(Supp), 77–81. Retrieved from https://www.ncbi.nlm.nih.gov/pmc/articles/PMC3019531/</a:t>
            </a:r>
          </a:p>
          <a:p>
            <a:pPr marL="457200" lvl="0" indent="0" algn="l" rtl="0">
              <a:spcBef>
                <a:spcPts val="1600"/>
              </a:spcBef>
              <a:spcAft>
                <a:spcPts val="1600"/>
              </a:spcAft>
              <a:buNone/>
            </a:pPr>
            <a:endParaRPr sz="900" b="1" dirty="0">
              <a:latin typeface="Times New Roman"/>
              <a:ea typeface="Times New Roman"/>
              <a:cs typeface="Times New Roman"/>
              <a:sym typeface="Times New Roman"/>
            </a:endParaRPr>
          </a:p>
        </p:txBody>
      </p:sp>
      <p:pic>
        <p:nvPicPr>
          <p:cNvPr id="65" name="Google Shape;65;p14"/>
          <p:cNvPicPr preferRelativeResize="0"/>
          <p:nvPr/>
        </p:nvPicPr>
        <p:blipFill rotWithShape="1">
          <a:blip r:embed="rId3">
            <a:alphaModFix/>
          </a:blip>
          <a:srcRect l="17108" b="8003"/>
          <a:stretch/>
        </p:blipFill>
        <p:spPr>
          <a:xfrm>
            <a:off x="6679525" y="356225"/>
            <a:ext cx="2279950" cy="2276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American Diabetes Association</a:t>
            </a:r>
            <a:endParaRPr/>
          </a:p>
        </p:txBody>
      </p:sp>
      <p:sp>
        <p:nvSpPr>
          <p:cNvPr id="71" name="Google Shape;71;p15"/>
          <p:cNvSpPr txBox="1">
            <a:spLocks noGrp="1"/>
          </p:cNvSpPr>
          <p:nvPr>
            <p:ph type="body" idx="1"/>
          </p:nvPr>
        </p:nvSpPr>
        <p:spPr>
          <a:xfrm>
            <a:off x="311700" y="1228675"/>
            <a:ext cx="8520600" cy="3652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dirty="0">
                <a:solidFill>
                  <a:schemeClr val="accent1"/>
                </a:solidFill>
                <a:latin typeface="Times New Roman"/>
                <a:ea typeface="Times New Roman"/>
                <a:cs typeface="Times New Roman"/>
                <a:sym typeface="Times New Roman"/>
              </a:rPr>
              <a:t>The American Diabetes Association (ADA)</a:t>
            </a:r>
            <a:r>
              <a:rPr lang="en" dirty="0">
                <a:solidFill>
                  <a:schemeClr val="accent1"/>
                </a:solidFill>
                <a:latin typeface="Times New Roman"/>
                <a:ea typeface="Times New Roman"/>
                <a:cs typeface="Times New Roman"/>
                <a:sym typeface="Times New Roman"/>
              </a:rPr>
              <a:t> is a nonprofit organization that seeks to educate the public about diabetes and to help those affected by funding research to manage, cure and prevent diabetes.</a:t>
            </a:r>
            <a:endParaRPr dirty="0">
              <a:solidFill>
                <a:schemeClr val="accent1"/>
              </a:solidFill>
              <a:latin typeface="Times New Roman"/>
              <a:ea typeface="Times New Roman"/>
              <a:cs typeface="Times New Roman"/>
              <a:sym typeface="Times New Roman"/>
            </a:endParaRPr>
          </a:p>
          <a:p>
            <a:pPr marL="457200" lvl="0" indent="-342900" algn="l" rtl="0">
              <a:spcBef>
                <a:spcPts val="0"/>
              </a:spcBef>
              <a:spcAft>
                <a:spcPts val="0"/>
              </a:spcAft>
              <a:buSzPts val="1800"/>
              <a:buChar char="➢"/>
            </a:pPr>
            <a:r>
              <a:rPr lang="en" b="1" dirty="0">
                <a:solidFill>
                  <a:schemeClr val="accent1"/>
                </a:solidFill>
                <a:latin typeface="Times New Roman"/>
                <a:ea typeface="Times New Roman"/>
                <a:cs typeface="Times New Roman"/>
                <a:sym typeface="Times New Roman"/>
              </a:rPr>
              <a:t>Mission</a:t>
            </a:r>
            <a:r>
              <a:rPr lang="en" dirty="0">
                <a:solidFill>
                  <a:schemeClr val="accent1"/>
                </a:solidFill>
                <a:latin typeface="Times New Roman"/>
                <a:ea typeface="Times New Roman"/>
                <a:cs typeface="Times New Roman"/>
                <a:sym typeface="Times New Roman"/>
              </a:rPr>
              <a:t>: To prevent and cure diabetes and to improve the lives of all people affected by diabetes.</a:t>
            </a:r>
            <a:endParaRPr dirty="0">
              <a:solidFill>
                <a:schemeClr val="accent1"/>
              </a:solidFill>
              <a:latin typeface="Times New Roman"/>
              <a:ea typeface="Times New Roman"/>
              <a:cs typeface="Times New Roman"/>
              <a:sym typeface="Times New Roman"/>
            </a:endParaRPr>
          </a:p>
          <a:p>
            <a:pPr marL="457200" lvl="0" indent="-342900" algn="l" rtl="0">
              <a:spcBef>
                <a:spcPts val="0"/>
              </a:spcBef>
              <a:spcAft>
                <a:spcPts val="0"/>
              </a:spcAft>
              <a:buSzPts val="1800"/>
              <a:buChar char="➢"/>
            </a:pPr>
            <a:r>
              <a:rPr lang="en" b="1" dirty="0">
                <a:solidFill>
                  <a:schemeClr val="accent1"/>
                </a:solidFill>
                <a:latin typeface="Times New Roman"/>
                <a:ea typeface="Times New Roman"/>
                <a:cs typeface="Times New Roman"/>
                <a:sym typeface="Times New Roman"/>
              </a:rPr>
              <a:t>History</a:t>
            </a:r>
            <a:r>
              <a:rPr lang="en" dirty="0">
                <a:solidFill>
                  <a:schemeClr val="accent1"/>
                </a:solidFill>
                <a:latin typeface="Times New Roman"/>
                <a:ea typeface="Times New Roman"/>
                <a:cs typeface="Times New Roman"/>
                <a:sym typeface="Times New Roman"/>
              </a:rPr>
              <a:t>: Founded in 1940 by 26 physicians. Remained an organization for health care professionals during its first 30 years. In 1970, the Association welcomed general members and in the years since, it has grown to include a network of more than 1 million volunteers.</a:t>
            </a:r>
            <a:endParaRPr dirty="0">
              <a:solidFill>
                <a:schemeClr val="accent1"/>
              </a:solidFill>
              <a:latin typeface="Times New Roman"/>
              <a:ea typeface="Times New Roman"/>
              <a:cs typeface="Times New Roman"/>
              <a:sym typeface="Times New Roman"/>
            </a:endParaRPr>
          </a:p>
        </p:txBody>
      </p:sp>
      <p:sp>
        <p:nvSpPr>
          <p:cNvPr id="72" name="Google Shape;72;p15"/>
          <p:cNvSpPr txBox="1"/>
          <p:nvPr/>
        </p:nvSpPr>
        <p:spPr>
          <a:xfrm>
            <a:off x="219025" y="4568875"/>
            <a:ext cx="8217300" cy="420300"/>
          </a:xfrm>
          <a:prstGeom prst="rect">
            <a:avLst/>
          </a:prstGeom>
          <a:noFill/>
          <a:ln>
            <a:noFill/>
          </a:ln>
        </p:spPr>
        <p:txBody>
          <a:bodyPr spcFirstLastPara="1" wrap="square" lIns="91425" tIns="91425" rIns="91425" bIns="91425" anchor="t" anchorCtr="0">
            <a:noAutofit/>
          </a:bodyPr>
          <a:lstStyle/>
          <a:p>
            <a:pPr lvl="0"/>
            <a:r>
              <a:rPr lang="en" sz="1000" dirty="0"/>
              <a:t>SOURCE: </a:t>
            </a:r>
            <a:r>
              <a:rPr lang="en-US" sz="1000" dirty="0"/>
              <a:t>American Diabetes Association. (2018). </a:t>
            </a:r>
            <a:r>
              <a:rPr lang="en-US" sz="1000" i="1" dirty="0"/>
              <a:t>75 Years of Progress</a:t>
            </a:r>
            <a:r>
              <a:rPr lang="en-US" sz="1000" dirty="0"/>
              <a:t>. Retrieved from http://www.diabetes.org/about-us/75th-anniversary</a:t>
            </a:r>
          </a:p>
          <a:p>
            <a:pPr marL="0" lvl="0" indent="0" algn="l" rtl="0">
              <a:spcBef>
                <a:spcPts val="0"/>
              </a:spcBef>
              <a:spcAft>
                <a:spcPts val="0"/>
              </a:spcAft>
              <a:buNone/>
            </a:pPr>
            <a:endParaRPr sz="1000" dirty="0"/>
          </a:p>
          <a:p>
            <a:pPr marL="0" lvl="0" indent="0" algn="l" rtl="0">
              <a:spcBef>
                <a:spcPts val="0"/>
              </a:spcBef>
              <a:spcAft>
                <a:spcPts val="0"/>
              </a:spcAft>
              <a:buNone/>
            </a:pPr>
            <a:endParaRPr sz="1000" dirty="0"/>
          </a:p>
          <a:p>
            <a:pPr marL="0" lvl="0" indent="0" algn="l" rtl="0">
              <a:spcBef>
                <a:spcPts val="0"/>
              </a:spcBef>
              <a:spcAft>
                <a:spcPts val="0"/>
              </a:spcAft>
              <a:buNone/>
            </a:pPr>
            <a:endParaRPr sz="1200" dirty="0">
              <a:solidFill>
                <a:srgbClr val="333333"/>
              </a:solidFill>
              <a:highlight>
                <a:srgbClr val="FFFFFF"/>
              </a:highlight>
              <a:latin typeface="Times New Roman"/>
              <a:ea typeface="Times New Roman"/>
              <a:cs typeface="Times New Roman"/>
              <a:sym typeface="Times New Roman"/>
            </a:endParaRPr>
          </a:p>
        </p:txBody>
      </p:sp>
      <p:pic>
        <p:nvPicPr>
          <p:cNvPr id="73" name="Google Shape;73;p15"/>
          <p:cNvPicPr preferRelativeResize="0"/>
          <p:nvPr/>
        </p:nvPicPr>
        <p:blipFill>
          <a:blip r:embed="rId3">
            <a:alphaModFix/>
          </a:blip>
          <a:stretch>
            <a:fillRect/>
          </a:stretch>
        </p:blipFill>
        <p:spPr>
          <a:xfrm>
            <a:off x="7908325" y="-39125"/>
            <a:ext cx="1235675" cy="1351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Por tu familia-how the program works</a:t>
            </a:r>
            <a:endParaRPr/>
          </a:p>
        </p:txBody>
      </p:sp>
      <p:sp>
        <p:nvSpPr>
          <p:cNvPr id="79" name="Google Shape;79;p16"/>
          <p:cNvSpPr txBox="1">
            <a:spLocks noGrp="1"/>
          </p:cNvSpPr>
          <p:nvPr>
            <p:ph type="body" idx="1"/>
          </p:nvPr>
        </p:nvSpPr>
        <p:spPr>
          <a:xfrm>
            <a:off x="311700" y="1252675"/>
            <a:ext cx="8721600" cy="3459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Times New Roman"/>
              <a:buChar char="➢"/>
            </a:pPr>
            <a:r>
              <a:rPr lang="en" dirty="0">
                <a:solidFill>
                  <a:schemeClr val="accent1"/>
                </a:solidFill>
                <a:latin typeface="Times New Roman"/>
                <a:ea typeface="Times New Roman"/>
                <a:cs typeface="Times New Roman"/>
                <a:sym typeface="Times New Roman"/>
              </a:rPr>
              <a:t>Partnerships with churches- Diabetes Day</a:t>
            </a:r>
            <a:endParaRPr dirty="0">
              <a:solidFill>
                <a:schemeClr val="accent1"/>
              </a:solidFill>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solidFill>
                  <a:schemeClr val="accent1"/>
                </a:solidFill>
                <a:latin typeface="Times New Roman"/>
                <a:ea typeface="Times New Roman"/>
                <a:cs typeface="Times New Roman"/>
                <a:sym typeface="Times New Roman"/>
              </a:rPr>
              <a:t>Outreach efforts</a:t>
            </a:r>
            <a:endParaRPr dirty="0">
              <a:solidFill>
                <a:schemeClr val="accent1"/>
              </a:solidFill>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sz="1800" dirty="0">
                <a:solidFill>
                  <a:schemeClr val="accent1"/>
                </a:solidFill>
                <a:latin typeface="Times New Roman"/>
                <a:ea typeface="Times New Roman"/>
                <a:cs typeface="Times New Roman"/>
                <a:sym typeface="Times New Roman"/>
              </a:rPr>
              <a:t>Educational materials in English and Spanish</a:t>
            </a:r>
            <a:endParaRPr sz="1800" dirty="0">
              <a:solidFill>
                <a:schemeClr val="accent1"/>
              </a:solidFill>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sz="1800" dirty="0">
                <a:solidFill>
                  <a:schemeClr val="accent1"/>
                </a:solidFill>
                <a:latin typeface="Times New Roman"/>
                <a:ea typeface="Times New Roman"/>
                <a:cs typeface="Times New Roman"/>
                <a:sym typeface="Times New Roman"/>
              </a:rPr>
              <a:t>Cook books specific to Latin cooking</a:t>
            </a:r>
            <a:endParaRPr sz="1800" dirty="0">
              <a:solidFill>
                <a:schemeClr val="accent1"/>
              </a:solidFill>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sz="1800" dirty="0">
                <a:solidFill>
                  <a:schemeClr val="accent1"/>
                </a:solidFill>
                <a:latin typeface="Times New Roman"/>
                <a:ea typeface="Times New Roman"/>
                <a:cs typeface="Times New Roman"/>
                <a:sym typeface="Times New Roman"/>
              </a:rPr>
              <a:t>Guides on Type 2 diabetes and physical activity</a:t>
            </a:r>
            <a:endParaRPr sz="1800" dirty="0">
              <a:solidFill>
                <a:schemeClr val="accent1"/>
              </a:solidFill>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solidFill>
                  <a:schemeClr val="accent1"/>
                </a:solidFill>
                <a:latin typeface="Times New Roman"/>
                <a:ea typeface="Times New Roman"/>
                <a:cs typeface="Times New Roman"/>
                <a:sym typeface="Times New Roman"/>
              </a:rPr>
              <a:t>Community based workshops and activities</a:t>
            </a:r>
            <a:endParaRPr dirty="0">
              <a:solidFill>
                <a:schemeClr val="accent1"/>
              </a:solidFill>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sz="1800" dirty="0">
                <a:solidFill>
                  <a:schemeClr val="accent1"/>
                </a:solidFill>
                <a:latin typeface="Times New Roman"/>
                <a:ea typeface="Times New Roman"/>
                <a:cs typeface="Times New Roman"/>
                <a:sym typeface="Times New Roman"/>
              </a:rPr>
              <a:t>Learn about diabetes- With Open Eyes</a:t>
            </a:r>
            <a:endParaRPr sz="1800" dirty="0">
              <a:solidFill>
                <a:schemeClr val="accent1"/>
              </a:solidFill>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sz="1800" dirty="0">
                <a:solidFill>
                  <a:schemeClr val="accent1"/>
                </a:solidFill>
                <a:latin typeface="Times New Roman"/>
                <a:ea typeface="Times New Roman"/>
                <a:cs typeface="Times New Roman"/>
                <a:sym typeface="Times New Roman"/>
              </a:rPr>
              <a:t>Healthy nutrition- Flavor in the Latino Kitchen</a:t>
            </a:r>
            <a:endParaRPr sz="1800" dirty="0">
              <a:solidFill>
                <a:schemeClr val="accent1"/>
              </a:solidFill>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sz="1800" dirty="0">
                <a:solidFill>
                  <a:schemeClr val="accent1"/>
                </a:solidFill>
                <a:latin typeface="Times New Roman"/>
                <a:ea typeface="Times New Roman"/>
                <a:cs typeface="Times New Roman"/>
                <a:sym typeface="Times New Roman"/>
              </a:rPr>
              <a:t>Regular physical activity- Everybody Dance for your Health</a:t>
            </a:r>
            <a:endParaRPr sz="1800" dirty="0">
              <a:solidFill>
                <a:schemeClr val="accent1"/>
              </a:solidFill>
              <a:latin typeface="Times New Roman"/>
              <a:ea typeface="Times New Roman"/>
              <a:cs typeface="Times New Roman"/>
              <a:sym typeface="Times New Roman"/>
            </a:endParaRPr>
          </a:p>
          <a:p>
            <a:pPr marL="0" lvl="0" indent="0" algn="l" rtl="0">
              <a:spcBef>
                <a:spcPts val="1600"/>
              </a:spcBef>
              <a:spcAft>
                <a:spcPts val="1600"/>
              </a:spcAft>
              <a:buNone/>
            </a:pPr>
            <a:r>
              <a:rPr lang="en" sz="900" dirty="0">
                <a:latin typeface="Times New Roman"/>
                <a:ea typeface="Times New Roman"/>
                <a:cs typeface="Times New Roman"/>
                <a:sym typeface="Times New Roman"/>
              </a:rPr>
              <a:t>SOURCE: American Diabetes Association. (2014). </a:t>
            </a:r>
            <a:r>
              <a:rPr lang="en" sz="900" i="1" dirty="0">
                <a:latin typeface="Times New Roman"/>
                <a:ea typeface="Times New Roman"/>
                <a:cs typeface="Times New Roman"/>
                <a:sym typeface="Times New Roman"/>
              </a:rPr>
              <a:t>Por Tu Familia</a:t>
            </a:r>
            <a:r>
              <a:rPr lang="en" sz="900" dirty="0">
                <a:latin typeface="Times New Roman"/>
                <a:ea typeface="Times New Roman"/>
                <a:cs typeface="Times New Roman"/>
                <a:sym typeface="Times New Roman"/>
              </a:rPr>
              <a:t>. Retrieved from http://www.diabetes.org/in-my-community/awareness-programs/latino-programs/por-tu-familia.html</a:t>
            </a:r>
            <a:endParaRPr sz="900" dirty="0">
              <a:latin typeface="Times New Roman"/>
              <a:ea typeface="Times New Roman"/>
              <a:cs typeface="Times New Roman"/>
              <a:sym typeface="Times New Roman"/>
            </a:endParaRPr>
          </a:p>
        </p:txBody>
      </p:sp>
      <p:pic>
        <p:nvPicPr>
          <p:cNvPr id="80" name="Google Shape;80;p16"/>
          <p:cNvPicPr preferRelativeResize="0"/>
          <p:nvPr/>
        </p:nvPicPr>
        <p:blipFill>
          <a:blip r:embed="rId3">
            <a:alphaModFix/>
          </a:blip>
          <a:stretch>
            <a:fillRect/>
          </a:stretch>
        </p:blipFill>
        <p:spPr>
          <a:xfrm>
            <a:off x="6594300" y="1093850"/>
            <a:ext cx="1908575" cy="2443000"/>
          </a:xfrm>
          <a:prstGeom prst="rect">
            <a:avLst/>
          </a:prstGeom>
          <a:noFill/>
          <a:ln>
            <a:noFill/>
          </a:ln>
        </p:spPr>
      </p:pic>
      <p:pic>
        <p:nvPicPr>
          <p:cNvPr id="81" name="Google Shape;81;p16"/>
          <p:cNvPicPr preferRelativeResize="0"/>
          <p:nvPr/>
        </p:nvPicPr>
        <p:blipFill rotWithShape="1">
          <a:blip r:embed="rId4">
            <a:alphaModFix/>
          </a:blip>
          <a:srcRect l="40429" t="54582" r="42309" b="7904"/>
          <a:stretch/>
        </p:blipFill>
        <p:spPr>
          <a:xfrm>
            <a:off x="311700" y="1172700"/>
            <a:ext cx="435725" cy="468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302075"/>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POR tu familia goals and objectives</a:t>
            </a:r>
            <a:endParaRPr/>
          </a:p>
        </p:txBody>
      </p:sp>
      <p:sp>
        <p:nvSpPr>
          <p:cNvPr id="87" name="Google Shape;87;p17"/>
          <p:cNvSpPr txBox="1">
            <a:spLocks noGrp="1"/>
          </p:cNvSpPr>
          <p:nvPr>
            <p:ph type="body" idx="1"/>
          </p:nvPr>
        </p:nvSpPr>
        <p:spPr>
          <a:xfrm>
            <a:off x="234550" y="1149175"/>
            <a:ext cx="8675100" cy="370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Times New Roman"/>
              <a:buChar char="➢"/>
            </a:pPr>
            <a:r>
              <a:rPr lang="en" dirty="0">
                <a:solidFill>
                  <a:schemeClr val="accent1"/>
                </a:solidFill>
                <a:latin typeface="Times New Roman"/>
                <a:ea typeface="Times New Roman"/>
                <a:cs typeface="Times New Roman"/>
                <a:sym typeface="Times New Roman"/>
              </a:rPr>
              <a:t>Goal: Address diabetes in the Latino community as a serious health concern, risk factors and at risk people, and how to live with diabetes effectively. </a:t>
            </a:r>
            <a:endParaRPr dirty="0">
              <a:solidFill>
                <a:schemeClr val="accent1"/>
              </a:solidFill>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dirty="0">
                <a:solidFill>
                  <a:schemeClr val="accent1"/>
                </a:solidFill>
                <a:latin typeface="Times New Roman"/>
                <a:ea typeface="Times New Roman"/>
                <a:cs typeface="Times New Roman"/>
                <a:sym typeface="Times New Roman"/>
              </a:rPr>
              <a:t>Objectives: </a:t>
            </a:r>
            <a:endParaRPr dirty="0">
              <a:solidFill>
                <a:schemeClr val="accent1"/>
              </a:solidFill>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sz="1800" dirty="0">
                <a:solidFill>
                  <a:schemeClr val="accent1"/>
                </a:solidFill>
                <a:latin typeface="Times New Roman"/>
                <a:ea typeface="Times New Roman"/>
                <a:cs typeface="Times New Roman"/>
                <a:sym typeface="Times New Roman"/>
              </a:rPr>
              <a:t>Increase education of diabetes and its associated health concerns</a:t>
            </a:r>
            <a:endParaRPr sz="1800" dirty="0">
              <a:solidFill>
                <a:schemeClr val="accent1"/>
              </a:solidFill>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sz="1800" dirty="0">
                <a:solidFill>
                  <a:schemeClr val="accent1"/>
                </a:solidFill>
                <a:latin typeface="Times New Roman"/>
                <a:ea typeface="Times New Roman"/>
                <a:cs typeface="Times New Roman"/>
                <a:sym typeface="Times New Roman"/>
              </a:rPr>
              <a:t>Inform Latinos of resources available</a:t>
            </a:r>
            <a:endParaRPr sz="1800" dirty="0">
              <a:solidFill>
                <a:schemeClr val="accent1"/>
              </a:solidFill>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sz="1800" dirty="0">
                <a:solidFill>
                  <a:schemeClr val="accent1"/>
                </a:solidFill>
                <a:latin typeface="Times New Roman"/>
                <a:ea typeface="Times New Roman"/>
                <a:cs typeface="Times New Roman"/>
                <a:sym typeface="Times New Roman"/>
              </a:rPr>
              <a:t>Address the risk factors of diabetes such as physical inactivity and unhealthy diet</a:t>
            </a:r>
            <a:endParaRPr sz="1800" dirty="0">
              <a:solidFill>
                <a:schemeClr val="accent1"/>
              </a:solidFill>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sz="1800" dirty="0">
                <a:solidFill>
                  <a:schemeClr val="accent1"/>
                </a:solidFill>
                <a:latin typeface="Times New Roman"/>
                <a:ea typeface="Times New Roman"/>
                <a:cs typeface="Times New Roman"/>
                <a:sym typeface="Times New Roman"/>
              </a:rPr>
              <a:t>Develop an individual action plan for physical activity</a:t>
            </a:r>
            <a:endParaRPr sz="1800" dirty="0">
              <a:solidFill>
                <a:schemeClr val="accent1"/>
              </a:solidFill>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sz="1800" dirty="0">
                <a:solidFill>
                  <a:schemeClr val="accent1"/>
                </a:solidFill>
                <a:latin typeface="Times New Roman"/>
                <a:ea typeface="Times New Roman"/>
                <a:cs typeface="Times New Roman"/>
                <a:sym typeface="Times New Roman"/>
              </a:rPr>
              <a:t>Learn about diabetes and eye problems </a:t>
            </a:r>
            <a:endParaRPr sz="1800" dirty="0">
              <a:solidFill>
                <a:schemeClr val="accent1"/>
              </a:solidFill>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sz="1800" dirty="0">
                <a:solidFill>
                  <a:schemeClr val="accent1"/>
                </a:solidFill>
                <a:latin typeface="Times New Roman"/>
                <a:ea typeface="Times New Roman"/>
                <a:cs typeface="Times New Roman"/>
                <a:sym typeface="Times New Roman"/>
              </a:rPr>
              <a:t>Teach healthier food preparation, portion sizes, and tips for eating out</a:t>
            </a:r>
            <a:endParaRPr sz="1800" dirty="0">
              <a:solidFill>
                <a:schemeClr val="accent1"/>
              </a:solidFill>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sz="1800" dirty="0">
                <a:solidFill>
                  <a:schemeClr val="accent1"/>
                </a:solidFill>
                <a:latin typeface="Times New Roman"/>
                <a:ea typeface="Times New Roman"/>
                <a:cs typeface="Times New Roman"/>
                <a:sym typeface="Times New Roman"/>
              </a:rPr>
              <a:t>Teach Latinos the ABC’s of managing diabetes</a:t>
            </a:r>
            <a:endParaRPr sz="1800" dirty="0">
              <a:solidFill>
                <a:schemeClr val="accent1"/>
              </a:solidFill>
              <a:latin typeface="Times New Roman"/>
              <a:ea typeface="Times New Roman"/>
              <a:cs typeface="Times New Roman"/>
              <a:sym typeface="Times New Roman"/>
            </a:endParaRPr>
          </a:p>
          <a:p>
            <a:pPr marL="0" lvl="0" indent="0" algn="l" rtl="0">
              <a:spcBef>
                <a:spcPts val="1600"/>
              </a:spcBef>
              <a:spcAft>
                <a:spcPts val="0"/>
              </a:spcAft>
              <a:buNone/>
            </a:pPr>
            <a:r>
              <a:rPr lang="en" sz="900" dirty="0">
                <a:latin typeface="Times New Roman"/>
                <a:ea typeface="Times New Roman"/>
                <a:cs typeface="Times New Roman"/>
                <a:sym typeface="Times New Roman"/>
              </a:rPr>
              <a:t>SOURCE: American Diabetes Association. (2014). </a:t>
            </a:r>
            <a:r>
              <a:rPr lang="en" sz="900" i="1" dirty="0">
                <a:latin typeface="Times New Roman"/>
                <a:ea typeface="Times New Roman"/>
                <a:cs typeface="Times New Roman"/>
                <a:sym typeface="Times New Roman"/>
              </a:rPr>
              <a:t>Por Tu Familia</a:t>
            </a:r>
            <a:r>
              <a:rPr lang="en" sz="900" dirty="0">
                <a:latin typeface="Times New Roman"/>
                <a:ea typeface="Times New Roman"/>
                <a:cs typeface="Times New Roman"/>
                <a:sym typeface="Times New Roman"/>
              </a:rPr>
              <a:t>. Retrieved from http://www.diabetes.org/in-my-community/awareness-programs/latino-programs/por-tu-familia.html</a:t>
            </a:r>
            <a:endParaRPr sz="900" dirty="0">
              <a:latin typeface="Times New Roman"/>
              <a:ea typeface="Times New Roman"/>
              <a:cs typeface="Times New Roman"/>
              <a:sym typeface="Times New Roman"/>
            </a:endParaRPr>
          </a:p>
          <a:p>
            <a:pPr marL="0" lvl="0" indent="0" algn="l" rtl="0">
              <a:spcBef>
                <a:spcPts val="1600"/>
              </a:spcBef>
              <a:spcAft>
                <a:spcPts val="0"/>
              </a:spcAft>
              <a:buNone/>
            </a:pPr>
            <a:endParaRPr dirty="0">
              <a:latin typeface="Times New Roman"/>
              <a:ea typeface="Times New Roman"/>
              <a:cs typeface="Times New Roman"/>
              <a:sym typeface="Times New Roman"/>
            </a:endParaRPr>
          </a:p>
          <a:p>
            <a:pPr marL="457200" lvl="0" indent="0" algn="l" rtl="0">
              <a:spcBef>
                <a:spcPts val="1600"/>
              </a:spcBef>
              <a:spcAft>
                <a:spcPts val="1600"/>
              </a:spcAft>
              <a:buNone/>
            </a:pPr>
            <a:endParaRPr dirty="0"/>
          </a:p>
        </p:txBody>
      </p:sp>
      <p:pic>
        <p:nvPicPr>
          <p:cNvPr id="88" name="Google Shape;88;p17"/>
          <p:cNvPicPr preferRelativeResize="0"/>
          <p:nvPr/>
        </p:nvPicPr>
        <p:blipFill>
          <a:blip r:embed="rId3">
            <a:alphaModFix/>
          </a:blip>
          <a:stretch>
            <a:fillRect/>
          </a:stretch>
        </p:blipFill>
        <p:spPr>
          <a:xfrm>
            <a:off x="133725" y="65200"/>
            <a:ext cx="995949" cy="1083975"/>
          </a:xfrm>
          <a:prstGeom prst="rect">
            <a:avLst/>
          </a:prstGeom>
          <a:noFill/>
          <a:ln>
            <a:noFill/>
          </a:ln>
        </p:spPr>
      </p:pic>
      <p:pic>
        <p:nvPicPr>
          <p:cNvPr id="89" name="Google Shape;89;p17"/>
          <p:cNvPicPr preferRelativeResize="0"/>
          <p:nvPr/>
        </p:nvPicPr>
        <p:blipFill>
          <a:blip r:embed="rId3">
            <a:alphaModFix/>
          </a:blip>
          <a:stretch>
            <a:fillRect/>
          </a:stretch>
        </p:blipFill>
        <p:spPr>
          <a:xfrm>
            <a:off x="8008700" y="65200"/>
            <a:ext cx="995949" cy="1083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8"/>
          <p:cNvPicPr preferRelativeResize="0"/>
          <p:nvPr/>
        </p:nvPicPr>
        <p:blipFill rotWithShape="1">
          <a:blip r:embed="rId3">
            <a:alphaModFix/>
          </a:blip>
          <a:srcRect l="12358" t="9086" r="10931" b="9493"/>
          <a:stretch/>
        </p:blipFill>
        <p:spPr>
          <a:xfrm>
            <a:off x="0" y="297211"/>
            <a:ext cx="2767500" cy="1958400"/>
          </a:xfrm>
          <a:prstGeom prst="flowChartAlternateProcess">
            <a:avLst/>
          </a:prstGeom>
          <a:noFill/>
          <a:ln>
            <a:noFill/>
          </a:ln>
        </p:spPr>
      </p:pic>
      <p:pic>
        <p:nvPicPr>
          <p:cNvPr id="95" name="Google Shape;95;p18"/>
          <p:cNvPicPr preferRelativeResize="0"/>
          <p:nvPr/>
        </p:nvPicPr>
        <p:blipFill rotWithShape="1">
          <a:blip r:embed="rId4">
            <a:alphaModFix/>
          </a:blip>
          <a:srcRect b="14994"/>
          <a:stretch/>
        </p:blipFill>
        <p:spPr>
          <a:xfrm>
            <a:off x="0" y="2790900"/>
            <a:ext cx="2767500" cy="2352600"/>
          </a:xfrm>
          <a:prstGeom prst="ellipse">
            <a:avLst/>
          </a:prstGeom>
          <a:noFill/>
          <a:ln>
            <a:noFill/>
          </a:ln>
        </p:spPr>
      </p:pic>
      <p:pic>
        <p:nvPicPr>
          <p:cNvPr id="96" name="Google Shape;96;p18"/>
          <p:cNvPicPr preferRelativeResize="0"/>
          <p:nvPr/>
        </p:nvPicPr>
        <p:blipFill rotWithShape="1">
          <a:blip r:embed="rId5">
            <a:alphaModFix/>
          </a:blip>
          <a:srcRect t="11720" b="8604"/>
          <a:stretch/>
        </p:blipFill>
        <p:spPr>
          <a:xfrm flipH="1">
            <a:off x="6376500" y="241300"/>
            <a:ext cx="2767500" cy="1866900"/>
          </a:xfrm>
          <a:prstGeom prst="roundRect">
            <a:avLst>
              <a:gd name="adj" fmla="val 16667"/>
            </a:avLst>
          </a:prstGeom>
          <a:noFill/>
          <a:ln>
            <a:noFill/>
          </a:ln>
        </p:spPr>
      </p:pic>
      <p:sp>
        <p:nvSpPr>
          <p:cNvPr id="97" name="Google Shape;97;p18"/>
          <p:cNvSpPr txBox="1">
            <a:spLocks noGrp="1"/>
          </p:cNvSpPr>
          <p:nvPr>
            <p:ph type="body" idx="1"/>
          </p:nvPr>
        </p:nvSpPr>
        <p:spPr>
          <a:xfrm>
            <a:off x="2668772" y="723900"/>
            <a:ext cx="3802978" cy="3733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accent1"/>
              </a:buClr>
              <a:buSzPts val="1600"/>
              <a:buFont typeface="Times New Roman"/>
              <a:buChar char="➢"/>
            </a:pPr>
            <a:r>
              <a:rPr lang="en" sz="1600" dirty="0">
                <a:solidFill>
                  <a:schemeClr val="accent1"/>
                </a:solidFill>
                <a:latin typeface="Times New Roman"/>
                <a:ea typeface="Times New Roman"/>
                <a:cs typeface="Times New Roman"/>
                <a:sym typeface="Times New Roman"/>
              </a:rPr>
              <a:t>Accessibility to resources in both English and Spanish</a:t>
            </a:r>
            <a:endParaRPr sz="1600" dirty="0">
              <a:solidFill>
                <a:schemeClr val="accent1"/>
              </a:solidFill>
              <a:latin typeface="Times New Roman"/>
              <a:ea typeface="Times New Roman"/>
              <a:cs typeface="Times New Roman"/>
              <a:sym typeface="Times New Roman"/>
            </a:endParaRPr>
          </a:p>
          <a:p>
            <a:pPr marL="457200" lvl="0" indent="-330200" algn="l" rtl="0">
              <a:spcBef>
                <a:spcPts val="0"/>
              </a:spcBef>
              <a:spcAft>
                <a:spcPts val="0"/>
              </a:spcAft>
              <a:buClr>
                <a:schemeClr val="accent1"/>
              </a:buClr>
              <a:buSzPts val="1600"/>
              <a:buFont typeface="Times New Roman"/>
              <a:buChar char="➢"/>
            </a:pPr>
            <a:r>
              <a:rPr lang="en" sz="1600" dirty="0">
                <a:solidFill>
                  <a:schemeClr val="accent1"/>
                </a:solidFill>
                <a:latin typeface="Times New Roman"/>
                <a:ea typeface="Times New Roman"/>
                <a:cs typeface="Times New Roman"/>
                <a:sym typeface="Times New Roman"/>
              </a:rPr>
              <a:t>Traditional Hispanic/Latino Cuisine can be modified to healthier versions and still flavorful in cooking demos</a:t>
            </a:r>
            <a:endParaRPr sz="1600" dirty="0">
              <a:solidFill>
                <a:schemeClr val="accent1"/>
              </a:solidFill>
              <a:latin typeface="Times New Roman"/>
              <a:ea typeface="Times New Roman"/>
              <a:cs typeface="Times New Roman"/>
              <a:sym typeface="Times New Roman"/>
            </a:endParaRPr>
          </a:p>
          <a:p>
            <a:pPr marL="457200" lvl="0" indent="-330200" algn="l" rtl="0">
              <a:spcBef>
                <a:spcPts val="0"/>
              </a:spcBef>
              <a:spcAft>
                <a:spcPts val="0"/>
              </a:spcAft>
              <a:buClr>
                <a:schemeClr val="accent1"/>
              </a:buClr>
              <a:buSzPts val="1600"/>
              <a:buFont typeface="Times New Roman"/>
              <a:buChar char="➢"/>
            </a:pPr>
            <a:r>
              <a:rPr lang="en" sz="1600" dirty="0">
                <a:solidFill>
                  <a:schemeClr val="accent1"/>
                </a:solidFill>
                <a:latin typeface="Times New Roman"/>
                <a:ea typeface="Times New Roman"/>
                <a:cs typeface="Times New Roman"/>
                <a:sym typeface="Times New Roman"/>
              </a:rPr>
              <a:t>Family comes first for many Hispanics</a:t>
            </a:r>
            <a:endParaRPr sz="1600" dirty="0">
              <a:solidFill>
                <a:schemeClr val="accent1"/>
              </a:solidFill>
              <a:latin typeface="Times New Roman"/>
              <a:ea typeface="Times New Roman"/>
              <a:cs typeface="Times New Roman"/>
              <a:sym typeface="Times New Roman"/>
            </a:endParaRPr>
          </a:p>
          <a:p>
            <a:pPr marL="914400" lvl="1" indent="-330200" algn="l" rtl="0">
              <a:spcBef>
                <a:spcPts val="0"/>
              </a:spcBef>
              <a:spcAft>
                <a:spcPts val="0"/>
              </a:spcAft>
              <a:buClr>
                <a:schemeClr val="accent1"/>
              </a:buClr>
              <a:buSzPts val="1600"/>
              <a:buFont typeface="Times New Roman"/>
              <a:buChar char="○"/>
            </a:pPr>
            <a:r>
              <a:rPr lang="en" sz="1600" dirty="0">
                <a:solidFill>
                  <a:schemeClr val="accent1"/>
                </a:solidFill>
                <a:latin typeface="Times New Roman"/>
                <a:ea typeface="Times New Roman"/>
                <a:cs typeface="Times New Roman"/>
                <a:sym typeface="Times New Roman"/>
              </a:rPr>
              <a:t>Many Latinos feel spending time and money on personal health is a selfish thing to do</a:t>
            </a:r>
            <a:endParaRPr sz="1600" dirty="0">
              <a:solidFill>
                <a:schemeClr val="accent1"/>
              </a:solidFill>
              <a:latin typeface="Times New Roman"/>
              <a:ea typeface="Times New Roman"/>
              <a:cs typeface="Times New Roman"/>
              <a:sym typeface="Times New Roman"/>
            </a:endParaRPr>
          </a:p>
          <a:p>
            <a:pPr marL="914400" lvl="1" indent="-330200" algn="l" rtl="0">
              <a:spcBef>
                <a:spcPts val="0"/>
              </a:spcBef>
              <a:spcAft>
                <a:spcPts val="0"/>
              </a:spcAft>
              <a:buClr>
                <a:schemeClr val="accent1"/>
              </a:buClr>
              <a:buSzPts val="1600"/>
              <a:buFont typeface="Times New Roman"/>
              <a:buChar char="○"/>
            </a:pPr>
            <a:r>
              <a:rPr lang="en" sz="1600" dirty="0">
                <a:solidFill>
                  <a:schemeClr val="accent1"/>
                </a:solidFill>
                <a:latin typeface="Times New Roman"/>
                <a:ea typeface="Times New Roman"/>
                <a:cs typeface="Times New Roman"/>
                <a:sym typeface="Times New Roman"/>
              </a:rPr>
              <a:t>In order to take care of one’s family, their health is just as important for them to be able to </a:t>
            </a:r>
            <a:endParaRPr sz="1600" dirty="0">
              <a:solidFill>
                <a:schemeClr val="accent1"/>
              </a:solidFill>
              <a:latin typeface="Times New Roman"/>
              <a:ea typeface="Times New Roman"/>
              <a:cs typeface="Times New Roman"/>
              <a:sym typeface="Times New Roman"/>
            </a:endParaRPr>
          </a:p>
          <a:p>
            <a:pPr marL="0" lvl="0" indent="0" algn="l" rtl="0">
              <a:spcBef>
                <a:spcPts val="1600"/>
              </a:spcBef>
              <a:spcAft>
                <a:spcPts val="0"/>
              </a:spcAft>
              <a:buNone/>
            </a:pPr>
            <a:endParaRPr sz="1500" dirty="0">
              <a:solidFill>
                <a:schemeClr val="accent1"/>
              </a:solidFill>
              <a:latin typeface="Times New Roman"/>
              <a:ea typeface="Times New Roman"/>
              <a:cs typeface="Times New Roman"/>
              <a:sym typeface="Times New Roman"/>
            </a:endParaRPr>
          </a:p>
          <a:p>
            <a:pPr marL="0" lvl="0" indent="0" algn="l" rtl="0">
              <a:spcBef>
                <a:spcPts val="1600"/>
              </a:spcBef>
              <a:spcAft>
                <a:spcPts val="1600"/>
              </a:spcAft>
              <a:buNone/>
            </a:pPr>
            <a:endParaRPr sz="1500" dirty="0">
              <a:solidFill>
                <a:schemeClr val="accent1"/>
              </a:solidFill>
              <a:latin typeface="Times New Roman"/>
              <a:ea typeface="Times New Roman"/>
              <a:cs typeface="Times New Roman"/>
              <a:sym typeface="Times New Roman"/>
            </a:endParaRPr>
          </a:p>
        </p:txBody>
      </p:sp>
      <p:sp>
        <p:nvSpPr>
          <p:cNvPr id="98" name="Google Shape;98;p18"/>
          <p:cNvSpPr txBox="1"/>
          <p:nvPr/>
        </p:nvSpPr>
        <p:spPr>
          <a:xfrm>
            <a:off x="4432300" y="4457700"/>
            <a:ext cx="4711800" cy="6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8"/>
          <p:cNvSpPr txBox="1"/>
          <p:nvPr/>
        </p:nvSpPr>
        <p:spPr>
          <a:xfrm>
            <a:off x="3048100" y="4533900"/>
            <a:ext cx="6096000" cy="68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100">
                <a:solidFill>
                  <a:schemeClr val="accent1"/>
                </a:solidFill>
                <a:latin typeface="Times New Roman"/>
                <a:ea typeface="Times New Roman"/>
                <a:cs typeface="Times New Roman"/>
                <a:sym typeface="Times New Roman"/>
              </a:rPr>
              <a:t>SOURCE: American Diabetes Association. (2014). </a:t>
            </a:r>
            <a:r>
              <a:rPr lang="en" sz="1100" i="1">
                <a:solidFill>
                  <a:schemeClr val="accent1"/>
                </a:solidFill>
                <a:latin typeface="Times New Roman"/>
                <a:ea typeface="Times New Roman"/>
                <a:cs typeface="Times New Roman"/>
                <a:sym typeface="Times New Roman"/>
              </a:rPr>
              <a:t>Por Tu Familia</a:t>
            </a:r>
            <a:r>
              <a:rPr lang="en" sz="1100">
                <a:solidFill>
                  <a:schemeClr val="accent1"/>
                </a:solidFill>
                <a:latin typeface="Times New Roman"/>
                <a:ea typeface="Times New Roman"/>
                <a:cs typeface="Times New Roman"/>
                <a:sym typeface="Times New Roman"/>
              </a:rPr>
              <a:t>. Retrieved from http://www.diabetes.org/in-my-community/awareness-programs/latino-programs/por-tu-familia.html</a:t>
            </a:r>
            <a:endParaRPr sz="1100"/>
          </a:p>
        </p:txBody>
      </p:sp>
      <p:sp>
        <p:nvSpPr>
          <p:cNvPr id="100" name="Google Shape;100;p18"/>
          <p:cNvSpPr txBox="1">
            <a:spLocks noGrp="1"/>
          </p:cNvSpPr>
          <p:nvPr>
            <p:ph type="title"/>
          </p:nvPr>
        </p:nvSpPr>
        <p:spPr>
          <a:xfrm>
            <a:off x="2800350" y="0"/>
            <a:ext cx="3543300" cy="84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Cultural Competency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Leadership and Key contacts</a:t>
            </a:r>
            <a:endParaRPr/>
          </a:p>
        </p:txBody>
      </p:sp>
      <p:sp>
        <p:nvSpPr>
          <p:cNvPr id="106" name="Google Shape;106;p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1-800-DIABETES (800-342-2383) Monday-Friday 9:00 a.m. to 7:00 p.m. ET</a:t>
            </a:r>
            <a:endParaRPr sz="2400">
              <a:solidFill>
                <a:srgbClr val="000000"/>
              </a:solidFill>
              <a:latin typeface="Times New Roman"/>
              <a:ea typeface="Times New Roman"/>
              <a:cs typeface="Times New Roman"/>
              <a:sym typeface="Times New Roman"/>
            </a:endParaRPr>
          </a:p>
          <a:p>
            <a:pPr marL="457200" lvl="0" indent="-381000" algn="l" rtl="0">
              <a:spcBef>
                <a:spcPts val="0"/>
              </a:spcBef>
              <a:spcAft>
                <a:spcPts val="0"/>
              </a:spcAft>
              <a:buClr>
                <a:srgbClr val="000000"/>
              </a:buClr>
              <a:buSzPts val="2400"/>
              <a:buFont typeface="Times New Roman"/>
              <a:buChar char="➢"/>
            </a:pPr>
            <a:r>
              <a:rPr lang="en" sz="2400" u="sng">
                <a:solidFill>
                  <a:schemeClr val="hlink"/>
                </a:solidFill>
                <a:latin typeface="Times New Roman"/>
                <a:ea typeface="Times New Roman"/>
                <a:cs typeface="Times New Roman"/>
                <a:sym typeface="Times New Roman"/>
                <a:hlinkClick r:id="rId3"/>
              </a:rPr>
              <a:t>Preguntas@diabetes.org</a:t>
            </a:r>
            <a:endParaRPr sz="2400">
              <a:solidFill>
                <a:srgbClr val="000000"/>
              </a:solidFill>
              <a:latin typeface="Times New Roman"/>
              <a:ea typeface="Times New Roman"/>
              <a:cs typeface="Times New Roman"/>
              <a:sym typeface="Times New Roman"/>
            </a:endParaRPr>
          </a:p>
          <a:p>
            <a:pPr marL="457200" lvl="0" indent="-381000" algn="l"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State Advocacy Director, Veronica De La Garza</a:t>
            </a:r>
            <a:endParaRPr sz="2400">
              <a:solidFill>
                <a:srgbClr val="000000"/>
              </a:solidFill>
              <a:latin typeface="Times New Roman"/>
              <a:ea typeface="Times New Roman"/>
              <a:cs typeface="Times New Roman"/>
              <a:sym typeface="Times New Roman"/>
            </a:endParaRPr>
          </a:p>
          <a:p>
            <a:pPr marL="457200" lvl="0" indent="-381000" algn="l"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611 Wilshire Boulevard Suite 900 Los Angeles, California 90017 323-966-2890</a:t>
            </a:r>
            <a:endParaRPr sz="240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r>
              <a:rPr lang="en" sz="1000">
                <a:latin typeface="Times New Roman"/>
                <a:ea typeface="Times New Roman"/>
                <a:cs typeface="Times New Roman"/>
                <a:sym typeface="Times New Roman"/>
              </a:rPr>
              <a:t>SOURCE: American Diabetes Association. (2014). </a:t>
            </a:r>
            <a:r>
              <a:rPr lang="en" sz="1000" i="1">
                <a:latin typeface="Times New Roman"/>
                <a:ea typeface="Times New Roman"/>
                <a:cs typeface="Times New Roman"/>
                <a:sym typeface="Times New Roman"/>
              </a:rPr>
              <a:t>Por Tu Familia</a:t>
            </a:r>
            <a:r>
              <a:rPr lang="en" sz="1000">
                <a:latin typeface="Times New Roman"/>
                <a:ea typeface="Times New Roman"/>
                <a:cs typeface="Times New Roman"/>
                <a:sym typeface="Times New Roman"/>
              </a:rPr>
              <a:t>. Retrieved from http://www.diabetes.org/in-my-community/awareness-programs/latino-programs/por-tu-familia.html</a:t>
            </a:r>
            <a:endParaRPr sz="1000">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F9E0-1896-4DCD-9644-D4BC2B419A23}"/>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320F6510-0EE0-43EF-A47F-8B5EA6FF2A1E}"/>
              </a:ext>
            </a:extLst>
          </p:cNvPr>
          <p:cNvSpPr>
            <a:spLocks noGrp="1"/>
          </p:cNvSpPr>
          <p:nvPr>
            <p:ph type="body" idx="1"/>
          </p:nvPr>
        </p:nvSpPr>
        <p:spPr>
          <a:xfrm>
            <a:off x="311700" y="988828"/>
            <a:ext cx="8520600" cy="3328264"/>
          </a:xfrm>
        </p:spPr>
        <p:txBody>
          <a:bodyPr/>
          <a:lstStyle/>
          <a:p>
            <a:pPr marL="0" lvl="0" indent="0">
              <a:spcBef>
                <a:spcPts val="1600"/>
              </a:spcBef>
              <a:buNone/>
            </a:pPr>
            <a:r>
              <a:rPr lang="en-US" sz="1600" dirty="0">
                <a:latin typeface="Times New Roman"/>
                <a:ea typeface="Times New Roman"/>
                <a:cs typeface="Times New Roman"/>
                <a:sym typeface="Times New Roman"/>
              </a:rPr>
              <a:t>American Diabetes Association. (2014). </a:t>
            </a:r>
            <a:r>
              <a:rPr lang="en-US" sz="1600" i="1" dirty="0">
                <a:latin typeface="Times New Roman"/>
                <a:ea typeface="Times New Roman"/>
                <a:cs typeface="Times New Roman"/>
                <a:sym typeface="Times New Roman"/>
              </a:rPr>
              <a:t>Por Tu Familia</a:t>
            </a:r>
            <a:r>
              <a:rPr lang="en-US" sz="1600" dirty="0">
                <a:latin typeface="Times New Roman"/>
                <a:ea typeface="Times New Roman"/>
                <a:cs typeface="Times New Roman"/>
                <a:sym typeface="Times New Roman"/>
              </a:rPr>
              <a:t>. Retrieved from http://www.diabetes.org/in-my-community/awareness-programs/latino-programs/por-tu-familia.html</a:t>
            </a:r>
            <a:endParaRPr lang="en-US" sz="1600" dirty="0">
              <a:highlight>
                <a:srgbClr val="FFFFFF"/>
              </a:highlight>
              <a:latin typeface="Times New Roman"/>
              <a:ea typeface="Times New Roman"/>
              <a:cs typeface="Times New Roman"/>
              <a:sym typeface="Times New Roman"/>
            </a:endParaRPr>
          </a:p>
          <a:p>
            <a:pPr marL="0" lvl="0" indent="0">
              <a:buNone/>
            </a:pPr>
            <a:endParaRPr lang="en-US" sz="1600" dirty="0"/>
          </a:p>
          <a:p>
            <a:pPr marL="0" lvl="0" indent="0">
              <a:buNone/>
            </a:pPr>
            <a:r>
              <a:rPr lang="en-US" sz="1600" dirty="0">
                <a:highlight>
                  <a:srgbClr val="FFFFFF"/>
                </a:highlight>
                <a:latin typeface="Times New Roman"/>
                <a:ea typeface="Times New Roman"/>
                <a:cs typeface="Times New Roman"/>
                <a:sym typeface="Times New Roman"/>
              </a:rPr>
              <a:t>American Diabetes Association. (2018). </a:t>
            </a:r>
            <a:r>
              <a:rPr lang="en-US" sz="1600" i="1" dirty="0">
                <a:latin typeface="Times New Roman"/>
                <a:ea typeface="Times New Roman"/>
                <a:cs typeface="Times New Roman"/>
                <a:sym typeface="Times New Roman"/>
              </a:rPr>
              <a:t>75 Years of Progress</a:t>
            </a:r>
            <a:r>
              <a:rPr lang="en-US" sz="1600" dirty="0">
                <a:latin typeface="Times New Roman"/>
                <a:ea typeface="Times New Roman"/>
                <a:cs typeface="Times New Roman"/>
                <a:sym typeface="Times New Roman"/>
              </a:rPr>
              <a:t>. </a:t>
            </a:r>
            <a:r>
              <a:rPr lang="en-US" sz="1600" dirty="0">
                <a:highlight>
                  <a:srgbClr val="FFFFFF"/>
                </a:highlight>
                <a:latin typeface="Times New Roman"/>
                <a:ea typeface="Times New Roman"/>
                <a:cs typeface="Times New Roman"/>
                <a:sym typeface="Times New Roman"/>
              </a:rPr>
              <a:t>Retrieved from </a:t>
            </a:r>
            <a:r>
              <a:rPr lang="en-US" sz="1600" dirty="0">
                <a:solidFill>
                  <a:schemeClr val="accent1"/>
                </a:solidFill>
                <a:highlight>
                  <a:srgbClr val="FFFFFF"/>
                </a:highlight>
                <a:latin typeface="Times New Roman"/>
                <a:ea typeface="Times New Roman"/>
                <a:cs typeface="Times New Roman"/>
                <a:sym typeface="Times New Roman"/>
                <a:hlinkClick r:id="rId2">
                  <a:extLst>
                    <a:ext uri="{A12FA001-AC4F-418D-AE19-62706E023703}">
                      <ahyp:hlinkClr xmlns:ahyp="http://schemas.microsoft.com/office/drawing/2018/hyperlinkcolor" val="tx"/>
                    </a:ext>
                  </a:extLst>
                </a:hlinkClick>
              </a:rPr>
              <a:t>http://www.diabetes.org/about-us/75th-anniversary</a:t>
            </a:r>
            <a:endParaRPr lang="en-US" sz="1600" dirty="0">
              <a:solidFill>
                <a:schemeClr val="accent1"/>
              </a:solidFill>
              <a:highlight>
                <a:srgbClr val="FFFFFF"/>
              </a:highlight>
              <a:latin typeface="Times New Roman"/>
              <a:ea typeface="Times New Roman"/>
              <a:cs typeface="Times New Roman"/>
              <a:sym typeface="Times New Roman"/>
            </a:endParaRPr>
          </a:p>
          <a:p>
            <a:pPr marL="0" lvl="0" indent="0">
              <a:buNone/>
            </a:pPr>
            <a:endParaRPr lang="en-US" sz="1600" u="sng" dirty="0">
              <a:latin typeface="Times New Roman"/>
              <a:ea typeface="Times New Roman"/>
              <a:cs typeface="Times New Roman"/>
              <a:sym typeface="Times New Roman"/>
            </a:endParaRPr>
          </a:p>
          <a:p>
            <a:pPr marL="0" lvl="0" indent="0">
              <a:buNone/>
            </a:pPr>
            <a:r>
              <a:rPr lang="en-US" sz="1600" dirty="0" err="1">
                <a:latin typeface="Times New Roman"/>
                <a:ea typeface="Times New Roman"/>
                <a:cs typeface="Times New Roman"/>
                <a:sym typeface="Times New Roman"/>
              </a:rPr>
              <a:t>Chukwueke</a:t>
            </a:r>
            <a:r>
              <a:rPr lang="en-US" sz="1600" dirty="0">
                <a:latin typeface="Times New Roman"/>
                <a:ea typeface="Times New Roman"/>
                <a:cs typeface="Times New Roman"/>
                <a:sym typeface="Times New Roman"/>
              </a:rPr>
              <a:t>, I., &amp; Cordero-</a:t>
            </a:r>
            <a:r>
              <a:rPr lang="en-US" sz="1600" dirty="0" err="1">
                <a:latin typeface="Times New Roman"/>
                <a:ea typeface="Times New Roman"/>
                <a:cs typeface="Times New Roman"/>
                <a:sym typeface="Times New Roman"/>
              </a:rPr>
              <a:t>MacIntyre</a:t>
            </a:r>
            <a:r>
              <a:rPr lang="en-US" sz="1600" dirty="0">
                <a:latin typeface="Times New Roman"/>
                <a:ea typeface="Times New Roman"/>
                <a:cs typeface="Times New Roman"/>
                <a:sym typeface="Times New Roman"/>
              </a:rPr>
              <a:t>, Z. (2010). Overview of type 2 diabetes in Hispanic Americans. </a:t>
            </a:r>
            <a:r>
              <a:rPr lang="en-US" sz="1600" i="1" dirty="0">
                <a:latin typeface="Times New Roman"/>
                <a:ea typeface="Times New Roman"/>
                <a:cs typeface="Times New Roman"/>
                <a:sym typeface="Times New Roman"/>
              </a:rPr>
              <a:t>International Journal of Body Composition Research, 8</a:t>
            </a:r>
            <a:r>
              <a:rPr lang="en-US" sz="1600" dirty="0">
                <a:latin typeface="Times New Roman"/>
                <a:ea typeface="Times New Roman"/>
                <a:cs typeface="Times New Roman"/>
                <a:sym typeface="Times New Roman"/>
              </a:rPr>
              <a:t>(Supp), 77–81. Retrieved from https://www.ncbi.nlm.nih.gov/pmc/articles/PMC3019531/</a:t>
            </a:r>
          </a:p>
          <a:p>
            <a:pPr marL="0" lvl="0" indent="0">
              <a:buNone/>
            </a:pPr>
            <a:endParaRPr lang="en-US" sz="1600" u="sng" dirty="0">
              <a:latin typeface="Times New Roman"/>
              <a:ea typeface="Times New Roman"/>
              <a:cs typeface="Times New Roman"/>
              <a:sym typeface="Times New Roman"/>
            </a:endParaRPr>
          </a:p>
          <a:p>
            <a:pPr marL="0" lvl="0" indent="0">
              <a:buNone/>
            </a:pPr>
            <a:endParaRPr lang="en-US" sz="1600" u="sng" dirty="0">
              <a:latin typeface="Times New Roman"/>
              <a:ea typeface="Times New Roman"/>
              <a:cs typeface="Times New Roman"/>
              <a:sym typeface="Times New Roman"/>
            </a:endParaRPr>
          </a:p>
          <a:p>
            <a:pPr marL="0" lvl="0" indent="0">
              <a:buNone/>
            </a:pPr>
            <a:endParaRPr lang="en-US" u="sng" dirty="0">
              <a:highlight>
                <a:srgbClr val="FFFFFF"/>
              </a:highlight>
              <a:latin typeface="Times New Roman"/>
              <a:ea typeface="Times New Roman"/>
              <a:cs typeface="Times New Roman"/>
              <a:sym typeface="Times New Roman"/>
            </a:endParaRPr>
          </a:p>
          <a:p>
            <a:pPr marL="0" lvl="0" indent="0">
              <a:buNone/>
            </a:pPr>
            <a:endParaRPr lang="en-US" u="sng" dirty="0">
              <a:highlight>
                <a:srgbClr val="FFFFFF"/>
              </a:highlight>
              <a:latin typeface="Times New Roman"/>
              <a:cs typeface="Times New Roman"/>
              <a:sym typeface="Times New Roman"/>
            </a:endParaRPr>
          </a:p>
          <a:p>
            <a:pPr marL="0" lvl="0" indent="0">
              <a:buNone/>
            </a:pPr>
            <a:endParaRPr lang="en-US" dirty="0"/>
          </a:p>
        </p:txBody>
      </p:sp>
    </p:spTree>
    <p:extLst>
      <p:ext uri="{BB962C8B-B14F-4D97-AF65-F5344CB8AC3E}">
        <p14:creationId xmlns:p14="http://schemas.microsoft.com/office/powerpoint/2010/main" val="1428692458"/>
      </p:ext>
    </p:extLst>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820</Words>
  <Application>Microsoft Office PowerPoint</Application>
  <PresentationFormat>On-screen Show (16:9)</PresentationFormat>
  <Paragraphs>62</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Amatic SC</vt:lpstr>
      <vt:lpstr>Arial</vt:lpstr>
      <vt:lpstr>Times New Roman</vt:lpstr>
      <vt:lpstr>Source Code Pro</vt:lpstr>
      <vt:lpstr>Beach Day</vt:lpstr>
      <vt:lpstr>Hispanic/latino CBO  American Diabetes Association </vt:lpstr>
      <vt:lpstr>introduction</vt:lpstr>
      <vt:lpstr>American Diabetes Association</vt:lpstr>
      <vt:lpstr>Por tu familia-how the program works</vt:lpstr>
      <vt:lpstr>POR tu familia goals and objectives</vt:lpstr>
      <vt:lpstr>Cultural Competency </vt:lpstr>
      <vt:lpstr>Leadership and Key contacts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Hispanic/latino CBO  American Diabetes Association </dc:title>
  <cp:lastModifiedBy>Lizette Romano</cp:lastModifiedBy>
  <cp:revision>8</cp:revision>
  <dcterms:modified xsi:type="dcterms:W3CDTF">2018-10-02T17:58:46Z</dcterms:modified>
</cp:coreProperties>
</file>