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289C625-A6B9-4219-AAE3-9DC785E259BA}">
          <p14:sldIdLst/>
        </p14:section>
        <p14:section name="Untitled Section" id="{2B96036E-A08F-419E-81A9-BC26ABED2197}">
          <p14:sldIdLst>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78630B-3AF7-0C16-3DBD-71722341BD57}" name="Lizette Romano" initials="LR" userId="08751e5e1701c3b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21" d="100"/>
          <a:sy n="21" d="100"/>
        </p:scale>
        <p:origin x="468" y="1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E9968A-2A1C-4E9E-A38E-FE7C50F24805}"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41471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9968A-2A1C-4E9E-A38E-FE7C50F24805}"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77208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9968A-2A1C-4E9E-A38E-FE7C50F24805}"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324383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9968A-2A1C-4E9E-A38E-FE7C50F24805}"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305409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9968A-2A1C-4E9E-A38E-FE7C50F24805}"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26889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E9968A-2A1C-4E9E-A38E-FE7C50F24805}"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207757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E9968A-2A1C-4E9E-A38E-FE7C50F24805}"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208380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E9968A-2A1C-4E9E-A38E-FE7C50F24805}"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301373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9968A-2A1C-4E9E-A38E-FE7C50F24805}"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113645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0E9968A-2A1C-4E9E-A38E-FE7C50F24805}"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45075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0E9968A-2A1C-4E9E-A38E-FE7C50F24805}"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039E4-8BD3-46D6-A7E3-B9331BBB9D56}" type="slidenum">
              <a:rPr lang="en-US" smtClean="0"/>
              <a:t>‹#›</a:t>
            </a:fld>
            <a:endParaRPr lang="en-US"/>
          </a:p>
        </p:txBody>
      </p:sp>
    </p:spTree>
    <p:extLst>
      <p:ext uri="{BB962C8B-B14F-4D97-AF65-F5344CB8AC3E}">
        <p14:creationId xmlns:p14="http://schemas.microsoft.com/office/powerpoint/2010/main" val="38656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0E9968A-2A1C-4E9E-A38E-FE7C50F24805}" type="datetimeFigureOut">
              <a:rPr lang="en-US" smtClean="0"/>
              <a:t>2/3/2023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7C039E4-8BD3-46D6-A7E3-B9331BBB9D56}" type="slidenum">
              <a:rPr lang="en-US" smtClean="0"/>
              <a:t>‹#›</a:t>
            </a:fld>
            <a:endParaRPr lang="en-US"/>
          </a:p>
        </p:txBody>
      </p:sp>
    </p:spTree>
    <p:extLst>
      <p:ext uri="{BB962C8B-B14F-4D97-AF65-F5344CB8AC3E}">
        <p14:creationId xmlns:p14="http://schemas.microsoft.com/office/powerpoint/2010/main" val="636359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B25EF-B45B-7FCE-7F90-FC860256CD5D}"/>
              </a:ext>
            </a:extLst>
          </p:cNvPr>
          <p:cNvSpPr/>
          <p:nvPr/>
        </p:nvSpPr>
        <p:spPr>
          <a:xfrm>
            <a:off x="1279158" y="779669"/>
            <a:ext cx="41617578" cy="231944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D736D-5A5A-4B64-FA41-DF66A8157A39}"/>
              </a:ext>
            </a:extLst>
          </p:cNvPr>
          <p:cNvSpPr>
            <a:spLocks noGrp="1"/>
          </p:cNvSpPr>
          <p:nvPr>
            <p:ph type="ctrTitle"/>
          </p:nvPr>
        </p:nvSpPr>
        <p:spPr>
          <a:xfrm>
            <a:off x="7826189" y="922970"/>
            <a:ext cx="29180118" cy="2202636"/>
          </a:xfrm>
        </p:spPr>
        <p:txBody>
          <a:bodyPr>
            <a:noAutofit/>
          </a:bodyPr>
          <a:lstStyle/>
          <a:p>
            <a:r>
              <a:rPr lang="en-US" sz="5400" b="1" dirty="0"/>
              <a:t>Results of a Participatory Science Pilot in Boyle Heights</a:t>
            </a:r>
            <a:br>
              <a:rPr lang="en-US" sz="5400" dirty="0"/>
            </a:br>
            <a:r>
              <a:rPr lang="en-US" sz="5400" dirty="0"/>
              <a:t>By: Lizette Romano, MPH Environmental Health Candidate at UCLA Fielding School of Public Health</a:t>
            </a:r>
            <a:br>
              <a:rPr lang="en-US" sz="5400" dirty="0"/>
            </a:br>
            <a:r>
              <a:rPr lang="en-US" sz="5400" dirty="0"/>
              <a:t>Climate Justice Fellow from May - December 2022 at Climate Resolve</a:t>
            </a:r>
          </a:p>
        </p:txBody>
      </p:sp>
      <p:sp>
        <p:nvSpPr>
          <p:cNvPr id="16" name="Rectangle 15">
            <a:extLst>
              <a:ext uri="{FF2B5EF4-FFF2-40B4-BE49-F238E27FC236}">
                <a16:creationId xmlns:a16="http://schemas.microsoft.com/office/drawing/2014/main" id="{5FCA78A1-47F6-A02D-469C-02AB65E3C15B}"/>
              </a:ext>
            </a:extLst>
          </p:cNvPr>
          <p:cNvSpPr/>
          <p:nvPr/>
        </p:nvSpPr>
        <p:spPr>
          <a:xfrm>
            <a:off x="1248912" y="10435930"/>
            <a:ext cx="12727985" cy="2109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395640-87C8-9A9F-3BCD-213CA7A0B70B}"/>
              </a:ext>
            </a:extLst>
          </p:cNvPr>
          <p:cNvSpPr/>
          <p:nvPr/>
        </p:nvSpPr>
        <p:spPr>
          <a:xfrm>
            <a:off x="34325671" y="27392466"/>
            <a:ext cx="8530354" cy="4345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08B3EF-AEF9-DDFE-5EE8-3F315008AFE0}"/>
              </a:ext>
            </a:extLst>
          </p:cNvPr>
          <p:cNvSpPr/>
          <p:nvPr/>
        </p:nvSpPr>
        <p:spPr>
          <a:xfrm>
            <a:off x="34291359" y="3922800"/>
            <a:ext cx="8464978" cy="22932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0F5B227-14FB-D620-78C4-D411E8E1D63B}"/>
              </a:ext>
            </a:extLst>
          </p:cNvPr>
          <p:cNvSpPr txBox="1">
            <a:spLocks/>
          </p:cNvSpPr>
          <p:nvPr/>
        </p:nvSpPr>
        <p:spPr>
          <a:xfrm>
            <a:off x="34443516" y="27649465"/>
            <a:ext cx="8198771" cy="4345965"/>
          </a:xfrm>
          <a:prstGeom prst="rect">
            <a:avLst/>
          </a:prstGeom>
        </p:spPr>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tx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tx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tx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9pPr>
          </a:lstStyle>
          <a:p>
            <a:pPr>
              <a:spcBef>
                <a:spcPts val="0"/>
              </a:spcBef>
            </a:pPr>
            <a:r>
              <a:rPr lang="en-US" sz="4000" b="1" dirty="0"/>
              <a:t>ACKNOWLEDGMENTS</a:t>
            </a:r>
          </a:p>
          <a:p>
            <a:pPr algn="l">
              <a:spcBef>
                <a:spcPts val="0"/>
              </a:spcBef>
            </a:pPr>
            <a:r>
              <a:rPr lang="en-US" sz="4000" dirty="0"/>
              <a:t>Climate Resolve supervisors: Catherine Baltazar &amp; Chase Engelhardt. </a:t>
            </a:r>
          </a:p>
          <a:p>
            <a:pPr algn="l">
              <a:spcBef>
                <a:spcPts val="0"/>
              </a:spcBef>
            </a:pPr>
            <a:r>
              <a:rPr lang="en-US" sz="4000" dirty="0"/>
              <a:t>Special thanks to our pilot group from </a:t>
            </a:r>
            <a:r>
              <a:rPr lang="en-US" sz="4000" dirty="0" err="1"/>
              <a:t>Promesa</a:t>
            </a:r>
            <a:r>
              <a:rPr lang="en-US" sz="4000" dirty="0"/>
              <a:t> Boyle Heights: Itzel Flores Castillo Wang, Francisco Romero, and </a:t>
            </a:r>
            <a:r>
              <a:rPr lang="en-US" sz="4000" dirty="0" err="1"/>
              <a:t>Lideres</a:t>
            </a:r>
            <a:r>
              <a:rPr lang="en-US" sz="4000" dirty="0"/>
              <a:t>.</a:t>
            </a:r>
          </a:p>
        </p:txBody>
      </p:sp>
      <p:sp>
        <p:nvSpPr>
          <p:cNvPr id="24" name="Subtitle 2">
            <a:extLst>
              <a:ext uri="{FF2B5EF4-FFF2-40B4-BE49-F238E27FC236}">
                <a16:creationId xmlns:a16="http://schemas.microsoft.com/office/drawing/2014/main" id="{98532AE0-BDE4-526E-E177-FA6C05C3E18D}"/>
              </a:ext>
            </a:extLst>
          </p:cNvPr>
          <p:cNvSpPr txBox="1">
            <a:spLocks/>
          </p:cNvSpPr>
          <p:nvPr/>
        </p:nvSpPr>
        <p:spPr>
          <a:xfrm>
            <a:off x="2720637" y="24141652"/>
            <a:ext cx="10808898" cy="1016286"/>
          </a:xfrm>
          <a:prstGeom prst="rect">
            <a:avLst/>
          </a:prstGeom>
        </p:spPr>
        <p:txBody>
          <a:bodyPr vert="horz" lIns="91440" tIns="45720" rIns="91440" bIns="45720" rtlCol="0">
            <a:normAutofit fontScale="62500" lnSpcReduction="20000"/>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tx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tx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tx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9pPr>
          </a:lstStyle>
          <a:p>
            <a:r>
              <a:rPr lang="en-US" sz="7200" dirty="0">
                <a:solidFill>
                  <a:schemeClr val="bg1"/>
                </a:solidFill>
              </a:rPr>
              <a:t>Post-Survey Feedback &amp; Future directions</a:t>
            </a:r>
          </a:p>
        </p:txBody>
      </p:sp>
      <p:pic>
        <p:nvPicPr>
          <p:cNvPr id="12" name="Picture 11" descr="Graphical user interface, application&#10;&#10;Description automatically generated">
            <a:extLst>
              <a:ext uri="{FF2B5EF4-FFF2-40B4-BE49-F238E27FC236}">
                <a16:creationId xmlns:a16="http://schemas.microsoft.com/office/drawing/2014/main" id="{CDDCD06B-A74B-0720-21A0-8F44B2088A98}"/>
              </a:ext>
            </a:extLst>
          </p:cNvPr>
          <p:cNvPicPr>
            <a:picLocks noChangeAspect="1"/>
          </p:cNvPicPr>
          <p:nvPr/>
        </p:nvPicPr>
        <p:blipFill rotWithShape="1">
          <a:blip r:embed="rId2">
            <a:extLst>
              <a:ext uri="{28A0092B-C50C-407E-A947-70E740481C1C}">
                <a14:useLocalDpi xmlns:a14="http://schemas.microsoft.com/office/drawing/2010/main" val="0"/>
              </a:ext>
            </a:extLst>
          </a:blip>
          <a:srcRect l="18826" t="10262"/>
          <a:stretch/>
        </p:blipFill>
        <p:spPr>
          <a:xfrm>
            <a:off x="14955461" y="18789003"/>
            <a:ext cx="18577246" cy="10075750"/>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629DDE2B-2FFF-967D-176E-AF4E7213C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5231" y="7751403"/>
            <a:ext cx="18477797" cy="9870493"/>
          </a:xfrm>
          <a:prstGeom prst="rect">
            <a:avLst/>
          </a:prstGeom>
        </p:spPr>
      </p:pic>
      <p:sp>
        <p:nvSpPr>
          <p:cNvPr id="28" name="TextBox 27">
            <a:extLst>
              <a:ext uri="{FF2B5EF4-FFF2-40B4-BE49-F238E27FC236}">
                <a16:creationId xmlns:a16="http://schemas.microsoft.com/office/drawing/2014/main" id="{7C3A5C43-92C9-74E7-DC33-5B663E828EB7}"/>
              </a:ext>
            </a:extLst>
          </p:cNvPr>
          <p:cNvSpPr txBox="1"/>
          <p:nvPr/>
        </p:nvSpPr>
        <p:spPr>
          <a:xfrm>
            <a:off x="34490149" y="4197225"/>
            <a:ext cx="7989210" cy="22867799"/>
          </a:xfrm>
          <a:prstGeom prst="rect">
            <a:avLst/>
          </a:prstGeom>
          <a:noFill/>
        </p:spPr>
        <p:txBody>
          <a:bodyPr wrap="square">
            <a:spAutoFit/>
          </a:bodyPr>
          <a:lstStyle/>
          <a:p>
            <a:r>
              <a:rPr lang="en-US" sz="4000" b="1" dirty="0"/>
              <a:t>RECOMMENDATIONS:</a:t>
            </a:r>
          </a:p>
          <a:p>
            <a:r>
              <a:rPr lang="en-US" sz="4000" dirty="0"/>
              <a:t>After the activity, we asked how much the groups felt they knew before and after about the topics we discussed. We found that the % that knew a little before the activity decreased and there was an increase in the % that reported knowing a lot after the activity. The activity was effective in increasing knowledge and could be replicated in communities looking to raise awareness of environmental issues with data.</a:t>
            </a:r>
          </a:p>
          <a:p>
            <a:pPr>
              <a:lnSpc>
                <a:spcPct val="100000"/>
              </a:lnSpc>
              <a:spcBef>
                <a:spcPts val="0"/>
              </a:spcBef>
            </a:pPr>
            <a:endParaRPr lang="en-US" sz="4000" dirty="0"/>
          </a:p>
          <a:p>
            <a:pPr>
              <a:lnSpc>
                <a:spcPct val="100000"/>
              </a:lnSpc>
              <a:spcBef>
                <a:spcPts val="0"/>
              </a:spcBef>
            </a:pPr>
            <a:r>
              <a:rPr lang="en-US" sz="4000" dirty="0"/>
              <a:t>Walks can be done at different times, for example commute hours (8-9am) or focused on specific measures that groups may want to collect. Ongoing walks would be useful to collect more data points and help strengthen conclusions. </a:t>
            </a:r>
          </a:p>
          <a:p>
            <a:pPr>
              <a:lnSpc>
                <a:spcPct val="100000"/>
              </a:lnSpc>
              <a:spcBef>
                <a:spcPts val="0"/>
              </a:spcBef>
            </a:pPr>
            <a:endParaRPr lang="en-US" sz="4000" dirty="0"/>
          </a:p>
          <a:p>
            <a:pPr>
              <a:lnSpc>
                <a:spcPct val="100000"/>
              </a:lnSpc>
              <a:spcBef>
                <a:spcPts val="0"/>
              </a:spcBef>
            </a:pPr>
            <a:r>
              <a:rPr lang="en-US" sz="4000" dirty="0"/>
              <a:t>Using the pilot experience and feedback from </a:t>
            </a:r>
            <a:r>
              <a:rPr lang="en-US" sz="4000" dirty="0" err="1"/>
              <a:t>Promesa’s</a:t>
            </a:r>
            <a:r>
              <a:rPr lang="en-US" sz="4000" dirty="0"/>
              <a:t> </a:t>
            </a:r>
            <a:r>
              <a:rPr lang="en-US" sz="4000" dirty="0" err="1"/>
              <a:t>Lideres</a:t>
            </a:r>
            <a:r>
              <a:rPr lang="en-US" sz="4000" dirty="0"/>
              <a:t>, I revised the participatory science activity template. The template outlines steps to plan a walk, materials, health thresholds, recommended facilitator prompts, and resources (i.e., survey templates). These materials were made for Climate Resolve’s use. </a:t>
            </a:r>
          </a:p>
          <a:p>
            <a:pPr>
              <a:lnSpc>
                <a:spcPct val="100000"/>
              </a:lnSpc>
              <a:spcBef>
                <a:spcPts val="0"/>
              </a:spcBef>
            </a:pPr>
            <a:endParaRPr lang="en-US" sz="4000" dirty="0"/>
          </a:p>
          <a:p>
            <a:r>
              <a:rPr lang="en-US" sz="4000" b="1" dirty="0"/>
              <a:t>ADDITIONAL DATA &amp; RESOURCES</a:t>
            </a:r>
            <a:r>
              <a:rPr lang="en-US" sz="4000" dirty="0"/>
              <a:t>:</a:t>
            </a:r>
          </a:p>
          <a:p>
            <a:r>
              <a:rPr lang="en-US" sz="4000" dirty="0"/>
              <a:t>Link to raw data and google document summarizing information: </a:t>
            </a:r>
            <a:r>
              <a:rPr lang="en-US" sz="4000" u="sng" dirty="0"/>
              <a:t>http://bit.ly/3ibCbHh</a:t>
            </a:r>
          </a:p>
        </p:txBody>
      </p:sp>
      <p:sp>
        <p:nvSpPr>
          <p:cNvPr id="22" name="Subtitle 21">
            <a:extLst>
              <a:ext uri="{FF2B5EF4-FFF2-40B4-BE49-F238E27FC236}">
                <a16:creationId xmlns:a16="http://schemas.microsoft.com/office/drawing/2014/main" id="{7A0CFE9B-82E2-ADC1-7B5E-2A629FDA0256}"/>
              </a:ext>
            </a:extLst>
          </p:cNvPr>
          <p:cNvSpPr>
            <a:spLocks noGrp="1"/>
          </p:cNvSpPr>
          <p:nvPr>
            <p:ph type="subTitle" idx="1"/>
          </p:nvPr>
        </p:nvSpPr>
        <p:spPr>
          <a:xfrm>
            <a:off x="1434917" y="10642684"/>
            <a:ext cx="12472669" cy="20834056"/>
          </a:xfrm>
        </p:spPr>
        <p:txBody>
          <a:bodyPr>
            <a:noAutofit/>
          </a:bodyPr>
          <a:lstStyle/>
          <a:p>
            <a:pPr algn="l">
              <a:lnSpc>
                <a:spcPct val="100000"/>
              </a:lnSpc>
              <a:spcBef>
                <a:spcPts val="0"/>
              </a:spcBef>
            </a:pPr>
            <a:r>
              <a:rPr lang="en-US" sz="4000" b="1" dirty="0"/>
              <a:t>METHOD &amp; RESULTS</a:t>
            </a:r>
            <a:r>
              <a:rPr lang="en-US" sz="4000" dirty="0"/>
              <a:t>:</a:t>
            </a:r>
          </a:p>
          <a:p>
            <a:pPr algn="l">
              <a:lnSpc>
                <a:spcPct val="100000"/>
              </a:lnSpc>
              <a:spcBef>
                <a:spcPts val="0"/>
              </a:spcBef>
            </a:pPr>
            <a:r>
              <a:rPr lang="en-US" sz="4000" dirty="0"/>
              <a:t>A community walk took place from 10am-11am on a sunny day with temperatures ranging from 80-93°F. Community members were trained on how to use air quality sensors, NIOSH sound level meter app, thermal cameras, temperature guns, and were asked to write down observational data. Two routes were selected with 5 stops each for data collection points. Groups rejoined at a central end point of Hollenbeck Park about a ½ mile away.  </a:t>
            </a:r>
          </a:p>
          <a:p>
            <a:pPr algn="l">
              <a:lnSpc>
                <a:spcPct val="100000"/>
              </a:lnSpc>
              <a:spcBef>
                <a:spcPts val="0"/>
              </a:spcBef>
            </a:pPr>
            <a:endParaRPr lang="en-US" sz="4000" dirty="0"/>
          </a:p>
          <a:p>
            <a:pPr algn="l">
              <a:lnSpc>
                <a:spcPct val="100000"/>
              </a:lnSpc>
              <a:spcBef>
                <a:spcPts val="0"/>
              </a:spcBef>
            </a:pPr>
            <a:r>
              <a:rPr lang="en-US" sz="4000" b="1" dirty="0"/>
              <a:t>Findings for route/group 1: </a:t>
            </a:r>
            <a:r>
              <a:rPr lang="en-US" sz="4000" dirty="0"/>
              <a:t>Boyle &amp; Cummings Street</a:t>
            </a:r>
          </a:p>
          <a:p>
            <a:pPr algn="l">
              <a:lnSpc>
                <a:spcPct val="100000"/>
              </a:lnSpc>
              <a:spcBef>
                <a:spcPts val="0"/>
              </a:spcBef>
            </a:pPr>
            <a:r>
              <a:rPr lang="en-US" sz="4000" dirty="0"/>
              <a:t>The highest sound level lasted about 10 seconds and was </a:t>
            </a:r>
            <a:r>
              <a:rPr lang="en-US" sz="4000" b="1" dirty="0"/>
              <a:t>90 </a:t>
            </a:r>
            <a:r>
              <a:rPr lang="en-US" sz="4000" b="1" dirty="0" err="1"/>
              <a:t>dbA</a:t>
            </a:r>
            <a:r>
              <a:rPr lang="en-US" sz="4000" dirty="0"/>
              <a:t>, it occurred when there was a lot of traffic about 10 feet away. In total there were </a:t>
            </a:r>
            <a:r>
              <a:rPr lang="en-US" sz="4000" b="1" dirty="0"/>
              <a:t>5 points where </a:t>
            </a:r>
            <a:r>
              <a:rPr lang="en-US" sz="4000" b="1" dirty="0" err="1"/>
              <a:t>dbA</a:t>
            </a:r>
            <a:r>
              <a:rPr lang="en-US" sz="4000" b="1" dirty="0"/>
              <a:t> was over 85</a:t>
            </a:r>
            <a:r>
              <a:rPr lang="en-US" sz="4000" dirty="0"/>
              <a:t>. Sound levels above 85dbA could harm hearing if they occur regularly (average of 8 hours a day) according to CDC.</a:t>
            </a:r>
          </a:p>
          <a:p>
            <a:pPr algn="l">
              <a:lnSpc>
                <a:spcPct val="100000"/>
              </a:lnSpc>
              <a:spcBef>
                <a:spcPts val="0"/>
              </a:spcBef>
            </a:pPr>
            <a:endParaRPr lang="en-US" sz="4000" dirty="0"/>
          </a:p>
          <a:p>
            <a:pPr algn="l">
              <a:lnSpc>
                <a:spcPct val="100000"/>
              </a:lnSpc>
              <a:spcBef>
                <a:spcPts val="0"/>
              </a:spcBef>
            </a:pPr>
            <a:r>
              <a:rPr lang="en-US" sz="4000" dirty="0"/>
              <a:t>The highest thermal temperature taken was 58.3°C (</a:t>
            </a:r>
            <a:r>
              <a:rPr lang="en-US" sz="4000" b="1" dirty="0"/>
              <a:t>136.94 °F</a:t>
            </a:r>
            <a:r>
              <a:rPr lang="en-US" sz="4000" dirty="0"/>
              <a:t>) of a brick wall exposed to the sun. The highest surface temperature taken was 102°F on pavement at a gas station. </a:t>
            </a:r>
            <a:r>
              <a:rPr lang="en-US" sz="4000" b="1" dirty="0"/>
              <a:t>The lowest thermal and surface temperatures were taken under the freeway bridge (shaded areas). </a:t>
            </a:r>
          </a:p>
          <a:p>
            <a:pPr algn="l">
              <a:lnSpc>
                <a:spcPct val="100000"/>
              </a:lnSpc>
              <a:spcBef>
                <a:spcPts val="0"/>
              </a:spcBef>
            </a:pPr>
            <a:endParaRPr lang="en-US" sz="4000" dirty="0"/>
          </a:p>
          <a:p>
            <a:pPr algn="l">
              <a:lnSpc>
                <a:spcPct val="100000"/>
              </a:lnSpc>
              <a:spcBef>
                <a:spcPts val="0"/>
              </a:spcBef>
            </a:pPr>
            <a:r>
              <a:rPr lang="en-US" sz="4000" b="1" dirty="0"/>
              <a:t>Findings for route/group 2: </a:t>
            </a:r>
            <a:r>
              <a:rPr lang="en-US" sz="4000" dirty="0"/>
              <a:t>Boyle &amp; 4</a:t>
            </a:r>
            <a:r>
              <a:rPr lang="en-US" sz="4000" baseline="30000" dirty="0"/>
              <a:t>th</a:t>
            </a:r>
            <a:r>
              <a:rPr lang="en-US" sz="4000" dirty="0"/>
              <a:t> Street</a:t>
            </a:r>
          </a:p>
          <a:p>
            <a:pPr algn="l">
              <a:lnSpc>
                <a:spcPct val="100000"/>
              </a:lnSpc>
              <a:spcBef>
                <a:spcPts val="0"/>
              </a:spcBef>
            </a:pPr>
            <a:r>
              <a:rPr lang="en-US" sz="4000" dirty="0"/>
              <a:t>There was no sound level recorded by the group above 85 </a:t>
            </a:r>
            <a:r>
              <a:rPr lang="en-US" sz="4000" dirty="0" err="1"/>
              <a:t>dbA</a:t>
            </a:r>
            <a:r>
              <a:rPr lang="en-US" sz="4000" dirty="0"/>
              <a:t>. The </a:t>
            </a:r>
            <a:r>
              <a:rPr lang="en-US" sz="4000" b="1" dirty="0"/>
              <a:t>hottest thermal temperature</a:t>
            </a:r>
            <a:r>
              <a:rPr lang="en-US" sz="4000" dirty="0"/>
              <a:t> taken (based on colors) was of </a:t>
            </a:r>
            <a:r>
              <a:rPr lang="en-US" sz="4000" b="1" dirty="0"/>
              <a:t>playground equipment</a:t>
            </a:r>
            <a:r>
              <a:rPr lang="en-US" sz="4000" dirty="0"/>
              <a:t> though cooler colors could be seen in the shade. Children using playground equipment may be more susceptible to burns.</a:t>
            </a:r>
          </a:p>
          <a:p>
            <a:pPr algn="l">
              <a:lnSpc>
                <a:spcPct val="100000"/>
              </a:lnSpc>
              <a:spcBef>
                <a:spcPts val="0"/>
              </a:spcBef>
            </a:pPr>
            <a:endParaRPr lang="en-US" sz="4000" dirty="0"/>
          </a:p>
          <a:p>
            <a:pPr algn="l">
              <a:lnSpc>
                <a:spcPct val="100000"/>
              </a:lnSpc>
              <a:spcBef>
                <a:spcPts val="0"/>
              </a:spcBef>
            </a:pPr>
            <a:r>
              <a:rPr lang="en-US" sz="4000" dirty="0"/>
              <a:t>The highest surface temperature taken was 116°F on the pavement next to a car in the sun. Temperatures on surfaces like asphalt heat up even more than the air temperature. </a:t>
            </a:r>
          </a:p>
        </p:txBody>
      </p:sp>
      <p:sp>
        <p:nvSpPr>
          <p:cNvPr id="51" name="Rectangle 50">
            <a:extLst>
              <a:ext uri="{FF2B5EF4-FFF2-40B4-BE49-F238E27FC236}">
                <a16:creationId xmlns:a16="http://schemas.microsoft.com/office/drawing/2014/main" id="{75888CF3-0C41-3778-B1D2-F4D52DB80E47}"/>
              </a:ext>
            </a:extLst>
          </p:cNvPr>
          <p:cNvSpPr/>
          <p:nvPr/>
        </p:nvSpPr>
        <p:spPr>
          <a:xfrm>
            <a:off x="16008563" y="18174493"/>
            <a:ext cx="15943959" cy="9229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D83258B-A9E3-4E7A-1521-42B2712BC12B}"/>
              </a:ext>
            </a:extLst>
          </p:cNvPr>
          <p:cNvSpPr/>
          <p:nvPr/>
        </p:nvSpPr>
        <p:spPr>
          <a:xfrm>
            <a:off x="16051024" y="7289922"/>
            <a:ext cx="15859038" cy="9229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BF1E0D7F-6EE6-5501-7CA9-6EBF8B5A1A0C}"/>
              </a:ext>
            </a:extLst>
          </p:cNvPr>
          <p:cNvSpPr txBox="1"/>
          <p:nvPr/>
        </p:nvSpPr>
        <p:spPr>
          <a:xfrm>
            <a:off x="18010286" y="18233027"/>
            <a:ext cx="12247689" cy="923330"/>
          </a:xfrm>
          <a:prstGeom prst="rect">
            <a:avLst/>
          </a:prstGeom>
          <a:noFill/>
        </p:spPr>
        <p:txBody>
          <a:bodyPr wrap="square" rtlCol="0">
            <a:spAutoFit/>
          </a:bodyPr>
          <a:lstStyle/>
          <a:p>
            <a:pPr algn="ctr"/>
            <a:r>
              <a:rPr lang="en-US" sz="5400" dirty="0"/>
              <a:t>Air Data for Group 2: Boyle &amp; 4</a:t>
            </a:r>
            <a:r>
              <a:rPr lang="en-US" sz="5400" baseline="30000" dirty="0"/>
              <a:t>th</a:t>
            </a:r>
            <a:r>
              <a:rPr lang="en-US" sz="5400" dirty="0"/>
              <a:t> Street</a:t>
            </a:r>
          </a:p>
        </p:txBody>
      </p:sp>
      <p:sp>
        <p:nvSpPr>
          <p:cNvPr id="54" name="TextBox 53">
            <a:extLst>
              <a:ext uri="{FF2B5EF4-FFF2-40B4-BE49-F238E27FC236}">
                <a16:creationId xmlns:a16="http://schemas.microsoft.com/office/drawing/2014/main" id="{BCBCA5F0-FAE4-E9FB-AFB0-6A43DC2E6EB3}"/>
              </a:ext>
            </a:extLst>
          </p:cNvPr>
          <p:cNvSpPr txBox="1"/>
          <p:nvPr/>
        </p:nvSpPr>
        <p:spPr>
          <a:xfrm>
            <a:off x="16486219" y="7272032"/>
            <a:ext cx="14988648" cy="923330"/>
          </a:xfrm>
          <a:prstGeom prst="rect">
            <a:avLst/>
          </a:prstGeom>
          <a:noFill/>
        </p:spPr>
        <p:txBody>
          <a:bodyPr wrap="square" rtlCol="0">
            <a:spAutoFit/>
          </a:bodyPr>
          <a:lstStyle/>
          <a:p>
            <a:pPr algn="ctr"/>
            <a:r>
              <a:rPr lang="en-US" sz="5400" dirty="0"/>
              <a:t>Air Data for Group 1: Boyle &amp; Cummings Street</a:t>
            </a:r>
          </a:p>
        </p:txBody>
      </p:sp>
      <p:sp>
        <p:nvSpPr>
          <p:cNvPr id="3" name="Rectangle 2">
            <a:extLst>
              <a:ext uri="{FF2B5EF4-FFF2-40B4-BE49-F238E27FC236}">
                <a16:creationId xmlns:a16="http://schemas.microsoft.com/office/drawing/2014/main" id="{2CD9F339-91CC-9741-5133-D65719C63BFA}"/>
              </a:ext>
            </a:extLst>
          </p:cNvPr>
          <p:cNvSpPr/>
          <p:nvPr/>
        </p:nvSpPr>
        <p:spPr>
          <a:xfrm>
            <a:off x="15139876" y="19822875"/>
            <a:ext cx="7155127" cy="27174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B5165B6-EA76-2CB5-AF57-3FB145563983}"/>
              </a:ext>
            </a:extLst>
          </p:cNvPr>
          <p:cNvSpPr/>
          <p:nvPr/>
        </p:nvSpPr>
        <p:spPr>
          <a:xfrm>
            <a:off x="26775568" y="20608014"/>
            <a:ext cx="5679128" cy="22158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A21121-5273-79C3-5470-2BDA812F876A}"/>
              </a:ext>
            </a:extLst>
          </p:cNvPr>
          <p:cNvSpPr/>
          <p:nvPr/>
        </p:nvSpPr>
        <p:spPr>
          <a:xfrm>
            <a:off x="26640898" y="9226962"/>
            <a:ext cx="5650816" cy="27174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D5BB9D0-BCFA-7ABA-8EFE-3C251DE13ECC}"/>
                  </a:ext>
                </a:extLst>
              </p:cNvPr>
              <p:cNvSpPr txBox="1"/>
              <p:nvPr/>
            </p:nvSpPr>
            <p:spPr>
              <a:xfrm>
                <a:off x="15139876" y="19881777"/>
                <a:ext cx="7155127" cy="2677656"/>
              </a:xfrm>
              <a:prstGeom prst="rect">
                <a:avLst/>
              </a:prstGeom>
              <a:noFill/>
            </p:spPr>
            <p:txBody>
              <a:bodyPr wrap="square" rtlCol="0">
                <a:spAutoFit/>
              </a:bodyPr>
              <a:lstStyle/>
              <a:p>
                <a:r>
                  <a:rPr lang="en-US" sz="2800" dirty="0">
                    <a:solidFill>
                      <a:schemeClr val="bg1"/>
                    </a:solidFill>
                  </a:rPr>
                  <a:t>Air data from data collection “observer” sheets:</a:t>
                </a:r>
              </a:p>
              <a:p>
                <a:pPr>
                  <a:spcBef>
                    <a:spcPts val="0"/>
                  </a:spcBef>
                </a:pPr>
                <a:r>
                  <a:rPr lang="en-US" sz="2800" dirty="0">
                    <a:solidFill>
                      <a:schemeClr val="bg1"/>
                    </a:solidFill>
                  </a:rPr>
                  <a:t>The highest measurement taken was 20 µg/</a:t>
                </a:r>
                <a14:m>
                  <m:oMath xmlns:m="http://schemas.openxmlformats.org/officeDocument/2006/math">
                    <m:sSup>
                      <m:sSupPr>
                        <m:ctrlPr>
                          <a:rPr lang="pt-BR" sz="280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𝑚</m:t>
                        </m:r>
                      </m:e>
                      <m:sup>
                        <m:r>
                          <a:rPr lang="en-US" sz="2800" b="0" i="1" smtClean="0">
                            <a:solidFill>
                              <a:schemeClr val="bg1"/>
                            </a:solidFill>
                            <a:latin typeface="Cambria Math" panose="02040503050406030204" pitchFamily="18" charset="0"/>
                          </a:rPr>
                          <m:t>3</m:t>
                        </m:r>
                      </m:sup>
                    </m:sSup>
                  </m:oMath>
                </a14:m>
                <a:r>
                  <a:rPr lang="en-US" sz="2800" dirty="0">
                    <a:solidFill>
                      <a:schemeClr val="bg1"/>
                    </a:solidFill>
                  </a:rPr>
                  <a:t> on 4th St &amp; Freeway. There was no wind and buses were present too. The lowest measurement was 15 µg/</a:t>
                </a:r>
                <a14:m>
                  <m:oMath xmlns:m="http://schemas.openxmlformats.org/officeDocument/2006/math">
                    <m:sSup>
                      <m:sSupPr>
                        <m:ctrlPr>
                          <a:rPr lang="pt-BR"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𝑚</m:t>
                        </m:r>
                      </m:e>
                      <m:sup>
                        <m:r>
                          <a:rPr lang="en-US" sz="2800" i="1">
                            <a:solidFill>
                              <a:schemeClr val="bg1"/>
                            </a:solidFill>
                            <a:latin typeface="Cambria Math" panose="02040503050406030204" pitchFamily="18" charset="0"/>
                          </a:rPr>
                          <m:t>3</m:t>
                        </m:r>
                      </m:sup>
                    </m:sSup>
                  </m:oMath>
                </a14:m>
                <a:r>
                  <a:rPr lang="en-US" sz="2800" dirty="0">
                    <a:solidFill>
                      <a:schemeClr val="bg1"/>
                    </a:solidFill>
                  </a:rPr>
                  <a:t> when the group was passing by a car(s).</a:t>
                </a:r>
              </a:p>
            </p:txBody>
          </p:sp>
        </mc:Choice>
        <mc:Fallback xmlns="">
          <p:sp>
            <p:nvSpPr>
              <p:cNvPr id="31" name="TextBox 30">
                <a:extLst>
                  <a:ext uri="{FF2B5EF4-FFF2-40B4-BE49-F238E27FC236}">
                    <a16:creationId xmlns:a16="http://schemas.microsoft.com/office/drawing/2014/main" id="{BD5BB9D0-BCFA-7ABA-8EFE-3C251DE13ECC}"/>
                  </a:ext>
                </a:extLst>
              </p:cNvPr>
              <p:cNvSpPr txBox="1">
                <a:spLocks noRot="1" noChangeAspect="1" noMove="1" noResize="1" noEditPoints="1" noAdjustHandles="1" noChangeArrowheads="1" noChangeShapeType="1" noTextEdit="1"/>
              </p:cNvSpPr>
              <p:nvPr/>
            </p:nvSpPr>
            <p:spPr>
              <a:xfrm>
                <a:off x="15139876" y="19881777"/>
                <a:ext cx="7155127" cy="2677656"/>
              </a:xfrm>
              <a:prstGeom prst="rect">
                <a:avLst/>
              </a:prstGeom>
              <a:blipFill>
                <a:blip r:embed="rId4"/>
                <a:stretch>
                  <a:fillRect l="-1790" t="-2045" r="-426"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519484C-63BB-4D82-C0DC-2D41B27E1BA9}"/>
                  </a:ext>
                </a:extLst>
              </p:cNvPr>
              <p:cNvSpPr txBox="1"/>
              <p:nvPr/>
            </p:nvSpPr>
            <p:spPr>
              <a:xfrm>
                <a:off x="27063459" y="20837774"/>
                <a:ext cx="5569474" cy="1815882"/>
              </a:xfrm>
              <a:prstGeom prst="rect">
                <a:avLst/>
              </a:prstGeom>
              <a:noFill/>
            </p:spPr>
            <p:txBody>
              <a:bodyPr wrap="square" rtlCol="0">
                <a:spAutoFit/>
              </a:bodyPr>
              <a:lstStyle/>
              <a:p>
                <a:r>
                  <a:rPr lang="en-US" sz="2800" dirty="0">
                    <a:solidFill>
                      <a:schemeClr val="bg1"/>
                    </a:solidFill>
                  </a:rPr>
                  <a:t>The </a:t>
                </a:r>
                <a:r>
                  <a:rPr lang="en-US" sz="2800" dirty="0" err="1">
                    <a:solidFill>
                      <a:schemeClr val="bg1"/>
                    </a:solidFill>
                  </a:rPr>
                  <a:t>AirBeam</a:t>
                </a:r>
                <a:r>
                  <a:rPr lang="en-US" sz="2800" dirty="0">
                    <a:solidFill>
                      <a:schemeClr val="bg1"/>
                    </a:solidFill>
                  </a:rPr>
                  <a:t> sensor tracked 23 µg/</a:t>
                </a:r>
                <a14:m>
                  <m:oMath xmlns:m="http://schemas.openxmlformats.org/officeDocument/2006/math">
                    <m:sSup>
                      <m:sSupPr>
                        <m:ctrlPr>
                          <a:rPr lang="pt-BR" sz="280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𝑚</m:t>
                        </m:r>
                      </m:e>
                      <m:sup>
                        <m:r>
                          <a:rPr lang="en-US" sz="2800" b="0" i="1" smtClean="0">
                            <a:solidFill>
                              <a:schemeClr val="bg1"/>
                            </a:solidFill>
                            <a:latin typeface="Cambria Math" panose="02040503050406030204" pitchFamily="18" charset="0"/>
                          </a:rPr>
                          <m:t>3</m:t>
                        </m:r>
                      </m:sup>
                    </m:sSup>
                  </m:oMath>
                </a14:m>
                <a:r>
                  <a:rPr lang="en-US" sz="2800" dirty="0">
                    <a:solidFill>
                      <a:schemeClr val="bg1"/>
                    </a:solidFill>
                  </a:rPr>
                  <a:t> as the highest PM2.5 measurement and 12 µg/</a:t>
                </a:r>
                <a14:m>
                  <m:oMath xmlns:m="http://schemas.openxmlformats.org/officeDocument/2006/math">
                    <m:sSup>
                      <m:sSupPr>
                        <m:ctrlPr>
                          <a:rPr lang="pt-BR"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𝑚</m:t>
                        </m:r>
                      </m:e>
                      <m:sup>
                        <m:r>
                          <a:rPr lang="en-US" sz="2800" i="1">
                            <a:solidFill>
                              <a:schemeClr val="bg1"/>
                            </a:solidFill>
                            <a:latin typeface="Cambria Math" panose="02040503050406030204" pitchFamily="18" charset="0"/>
                          </a:rPr>
                          <m:t>3</m:t>
                        </m:r>
                      </m:sup>
                    </m:sSup>
                  </m:oMath>
                </a14:m>
                <a:r>
                  <a:rPr lang="en-US" sz="2800" dirty="0">
                    <a:solidFill>
                      <a:schemeClr val="bg1"/>
                    </a:solidFill>
                  </a:rPr>
                  <a:t> as the lowest. </a:t>
                </a:r>
                <a:endParaRPr lang="en-US" sz="6000" dirty="0">
                  <a:solidFill>
                    <a:schemeClr val="bg1"/>
                  </a:solidFill>
                </a:endParaRPr>
              </a:p>
            </p:txBody>
          </p:sp>
        </mc:Choice>
        <mc:Fallback xmlns="">
          <p:sp>
            <p:nvSpPr>
              <p:cNvPr id="39" name="TextBox 38">
                <a:extLst>
                  <a:ext uri="{FF2B5EF4-FFF2-40B4-BE49-F238E27FC236}">
                    <a16:creationId xmlns:a16="http://schemas.microsoft.com/office/drawing/2014/main" id="{0519484C-63BB-4D82-C0DC-2D41B27E1BA9}"/>
                  </a:ext>
                </a:extLst>
              </p:cNvPr>
              <p:cNvSpPr txBox="1">
                <a:spLocks noRot="1" noChangeAspect="1" noMove="1" noResize="1" noEditPoints="1" noAdjustHandles="1" noChangeArrowheads="1" noChangeShapeType="1" noTextEdit="1"/>
              </p:cNvSpPr>
              <p:nvPr/>
            </p:nvSpPr>
            <p:spPr>
              <a:xfrm>
                <a:off x="27063459" y="20837774"/>
                <a:ext cx="5569474" cy="1815882"/>
              </a:xfrm>
              <a:prstGeom prst="rect">
                <a:avLst/>
              </a:prstGeom>
              <a:blipFill>
                <a:blip r:embed="rId5"/>
                <a:stretch>
                  <a:fillRect l="-2300" t="-3020"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F560B3-4C6A-B364-A0D8-7B4C8A7EA431}"/>
                  </a:ext>
                </a:extLst>
              </p:cNvPr>
              <p:cNvSpPr txBox="1"/>
              <p:nvPr/>
            </p:nvSpPr>
            <p:spPr>
              <a:xfrm>
                <a:off x="15139877" y="8405002"/>
                <a:ext cx="7433327" cy="3539430"/>
              </a:xfrm>
              <a:prstGeom prst="rect">
                <a:avLst/>
              </a:prstGeom>
              <a:solidFill>
                <a:schemeClr val="accent1">
                  <a:lumMod val="75000"/>
                </a:schemeClr>
              </a:solidFill>
            </p:spPr>
            <p:txBody>
              <a:bodyPr wrap="square" rtlCol="0">
                <a:spAutoFit/>
              </a:bodyPr>
              <a:lstStyle/>
              <a:p>
                <a:r>
                  <a:rPr lang="en-US" sz="2800" dirty="0">
                    <a:solidFill>
                      <a:schemeClr val="bg1"/>
                    </a:solidFill>
                  </a:rPr>
                  <a:t>Air data from data collection “observer” sheets:</a:t>
                </a:r>
              </a:p>
              <a:p>
                <a:r>
                  <a:rPr lang="en-US" sz="2800" dirty="0">
                    <a:solidFill>
                      <a:schemeClr val="bg1"/>
                    </a:solidFill>
                  </a:rPr>
                  <a:t>The highest measurement taken was 22 µg/</a:t>
                </a:r>
                <a14:m>
                  <m:oMath xmlns:m="http://schemas.openxmlformats.org/officeDocument/2006/math">
                    <m:sSup>
                      <m:sSupPr>
                        <m:ctrlPr>
                          <a:rPr lang="pt-BR" sz="280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𝑚</m:t>
                        </m:r>
                      </m:e>
                      <m:sup>
                        <m:r>
                          <a:rPr lang="en-US" sz="2800" b="0" i="1" smtClean="0">
                            <a:solidFill>
                              <a:schemeClr val="bg1"/>
                            </a:solidFill>
                            <a:latin typeface="Cambria Math" panose="02040503050406030204" pitchFamily="18" charset="0"/>
                          </a:rPr>
                          <m:t>3</m:t>
                        </m:r>
                      </m:sup>
                    </m:sSup>
                  </m:oMath>
                </a14:m>
                <a:r>
                  <a:rPr lang="en-US" sz="2800" dirty="0">
                    <a:solidFill>
                      <a:schemeClr val="bg1"/>
                    </a:solidFill>
                  </a:rPr>
                  <a:t> when there was more traffic and sounds coming from cars on the freeway and no wind could be felt. The lowest measurement was 16 µg/</a:t>
                </a:r>
                <a14:m>
                  <m:oMath xmlns:m="http://schemas.openxmlformats.org/officeDocument/2006/math">
                    <m:sSup>
                      <m:sSupPr>
                        <m:ctrlPr>
                          <a:rPr lang="pt-BR"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𝑚</m:t>
                        </m:r>
                      </m:e>
                      <m:sup>
                        <m:r>
                          <a:rPr lang="en-US" sz="2800" i="1">
                            <a:solidFill>
                              <a:schemeClr val="bg1"/>
                            </a:solidFill>
                            <a:latin typeface="Cambria Math" panose="02040503050406030204" pitchFamily="18" charset="0"/>
                          </a:rPr>
                          <m:t>3</m:t>
                        </m:r>
                      </m:sup>
                    </m:sSup>
                  </m:oMath>
                </a14:m>
                <a:r>
                  <a:rPr lang="en-US" sz="2800" dirty="0">
                    <a:solidFill>
                      <a:schemeClr val="bg1"/>
                    </a:solidFill>
                  </a:rPr>
                  <a:t> when the group was passing by a bus and no wind could be felt. Overall, measurements were lower when there was less car traffic.</a:t>
                </a:r>
              </a:p>
            </p:txBody>
          </p:sp>
        </mc:Choice>
        <mc:Fallback xmlns="">
          <p:sp>
            <p:nvSpPr>
              <p:cNvPr id="6" name="TextBox 5">
                <a:extLst>
                  <a:ext uri="{FF2B5EF4-FFF2-40B4-BE49-F238E27FC236}">
                    <a16:creationId xmlns:a16="http://schemas.microsoft.com/office/drawing/2014/main" id="{5CF560B3-4C6A-B364-A0D8-7B4C8A7EA431}"/>
                  </a:ext>
                </a:extLst>
              </p:cNvPr>
              <p:cNvSpPr txBox="1">
                <a:spLocks noRot="1" noChangeAspect="1" noMove="1" noResize="1" noEditPoints="1" noAdjustHandles="1" noChangeArrowheads="1" noChangeShapeType="1" noTextEdit="1"/>
              </p:cNvSpPr>
              <p:nvPr/>
            </p:nvSpPr>
            <p:spPr>
              <a:xfrm>
                <a:off x="15139877" y="8405002"/>
                <a:ext cx="7433327" cy="3539430"/>
              </a:xfrm>
              <a:prstGeom prst="rect">
                <a:avLst/>
              </a:prstGeom>
              <a:blipFill>
                <a:blip r:embed="rId6"/>
                <a:stretch>
                  <a:fillRect l="-1723" t="-1724" r="-2543" b="-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E0B964D-6B2E-2E0C-8D24-897596F6712B}"/>
                  </a:ext>
                </a:extLst>
              </p:cNvPr>
              <p:cNvSpPr txBox="1"/>
              <p:nvPr/>
            </p:nvSpPr>
            <p:spPr>
              <a:xfrm>
                <a:off x="26885222" y="9391877"/>
                <a:ext cx="5569474" cy="3170099"/>
              </a:xfrm>
              <a:prstGeom prst="rect">
                <a:avLst/>
              </a:prstGeom>
              <a:noFill/>
            </p:spPr>
            <p:txBody>
              <a:bodyPr wrap="square" rtlCol="0">
                <a:spAutoFit/>
              </a:bodyPr>
              <a:lstStyle/>
              <a:p>
                <a:r>
                  <a:rPr lang="en-US" sz="2800" dirty="0">
                    <a:solidFill>
                      <a:schemeClr val="bg1"/>
                    </a:solidFill>
                  </a:rPr>
                  <a:t>The </a:t>
                </a:r>
                <a:r>
                  <a:rPr lang="en-US" sz="2800" dirty="0" err="1">
                    <a:solidFill>
                      <a:schemeClr val="bg1"/>
                    </a:solidFill>
                  </a:rPr>
                  <a:t>AirBeam</a:t>
                </a:r>
                <a:r>
                  <a:rPr lang="en-US" sz="2800" dirty="0">
                    <a:solidFill>
                      <a:schemeClr val="bg1"/>
                    </a:solidFill>
                  </a:rPr>
                  <a:t> sensor tracked 23 µg/</a:t>
                </a:r>
                <a14:m>
                  <m:oMath xmlns:m="http://schemas.openxmlformats.org/officeDocument/2006/math">
                    <m:sSup>
                      <m:sSupPr>
                        <m:ctrlPr>
                          <a:rPr lang="pt-BR" sz="280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𝑚</m:t>
                        </m:r>
                      </m:e>
                      <m:sup>
                        <m:r>
                          <a:rPr lang="en-US" sz="2800" b="0" i="1" smtClean="0">
                            <a:solidFill>
                              <a:schemeClr val="bg1"/>
                            </a:solidFill>
                            <a:latin typeface="Cambria Math" panose="02040503050406030204" pitchFamily="18" charset="0"/>
                          </a:rPr>
                          <m:t>3</m:t>
                        </m:r>
                      </m:sup>
                    </m:sSup>
                  </m:oMath>
                </a14:m>
                <a:r>
                  <a:rPr lang="en-US" sz="2800" dirty="0">
                    <a:solidFill>
                      <a:schemeClr val="bg1"/>
                    </a:solidFill>
                  </a:rPr>
                  <a:t> as the highest PM2.5 measurement and 9 µg/</a:t>
                </a:r>
                <a14:m>
                  <m:oMath xmlns:m="http://schemas.openxmlformats.org/officeDocument/2006/math">
                    <m:sSup>
                      <m:sSupPr>
                        <m:ctrlPr>
                          <a:rPr lang="pt-BR"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𝑚</m:t>
                        </m:r>
                      </m:e>
                      <m:sup>
                        <m:r>
                          <a:rPr lang="en-US" sz="2800" i="1">
                            <a:solidFill>
                              <a:schemeClr val="bg1"/>
                            </a:solidFill>
                            <a:latin typeface="Cambria Math" panose="02040503050406030204" pitchFamily="18" charset="0"/>
                          </a:rPr>
                          <m:t>3</m:t>
                        </m:r>
                      </m:sup>
                    </m:sSup>
                  </m:oMath>
                </a14:m>
                <a:r>
                  <a:rPr lang="en-US" sz="2800" dirty="0">
                    <a:solidFill>
                      <a:schemeClr val="bg1"/>
                    </a:solidFill>
                  </a:rPr>
                  <a:t> as the lowest. The lowest point occurred when the group was in the park. </a:t>
                </a:r>
              </a:p>
              <a:p>
                <a:r>
                  <a:rPr lang="en-US" sz="6000" dirty="0"/>
                  <a:t> </a:t>
                </a:r>
              </a:p>
            </p:txBody>
          </p:sp>
        </mc:Choice>
        <mc:Fallback xmlns="">
          <p:sp>
            <p:nvSpPr>
              <p:cNvPr id="36" name="TextBox 35">
                <a:extLst>
                  <a:ext uri="{FF2B5EF4-FFF2-40B4-BE49-F238E27FC236}">
                    <a16:creationId xmlns:a16="http://schemas.microsoft.com/office/drawing/2014/main" id="{9E0B964D-6B2E-2E0C-8D24-897596F6712B}"/>
                  </a:ext>
                </a:extLst>
              </p:cNvPr>
              <p:cNvSpPr txBox="1">
                <a:spLocks noRot="1" noChangeAspect="1" noMove="1" noResize="1" noEditPoints="1" noAdjustHandles="1" noChangeArrowheads="1" noChangeShapeType="1" noTextEdit="1"/>
              </p:cNvSpPr>
              <p:nvPr/>
            </p:nvSpPr>
            <p:spPr>
              <a:xfrm>
                <a:off x="26885222" y="9391877"/>
                <a:ext cx="5569474" cy="3170099"/>
              </a:xfrm>
              <a:prstGeom prst="rect">
                <a:avLst/>
              </a:prstGeom>
              <a:blipFill>
                <a:blip r:embed="rId7"/>
                <a:stretch>
                  <a:fillRect l="-2188" t="-1923"/>
                </a:stretch>
              </a:blipFill>
            </p:spPr>
            <p:txBody>
              <a:bodyPr/>
              <a:lstStyle/>
              <a:p>
                <a:r>
                  <a:rPr lang="en-US">
                    <a:noFill/>
                  </a:rPr>
                  <a:t> </a:t>
                </a:r>
              </a:p>
            </p:txBody>
          </p:sp>
        </mc:Fallback>
      </mc:AlternateContent>
      <p:sp>
        <p:nvSpPr>
          <p:cNvPr id="9" name="Subtitle 21">
            <a:extLst>
              <a:ext uri="{FF2B5EF4-FFF2-40B4-BE49-F238E27FC236}">
                <a16:creationId xmlns:a16="http://schemas.microsoft.com/office/drawing/2014/main" id="{617A7D61-1E57-AB77-4F3F-9D83CEBEA028}"/>
              </a:ext>
            </a:extLst>
          </p:cNvPr>
          <p:cNvSpPr txBox="1">
            <a:spLocks/>
          </p:cNvSpPr>
          <p:nvPr/>
        </p:nvSpPr>
        <p:spPr>
          <a:xfrm>
            <a:off x="1501705" y="4065618"/>
            <a:ext cx="12119650" cy="5750735"/>
          </a:xfrm>
          <a:prstGeom prst="rect">
            <a:avLst/>
          </a:prstGeom>
        </p:spPr>
        <p:txBody>
          <a:bodyPr vert="horz" lIns="91440" tIns="45720" rIns="91440" bIns="45720" rtlCol="0">
            <a:no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pPr algn="l">
              <a:lnSpc>
                <a:spcPct val="100000"/>
              </a:lnSpc>
              <a:spcBef>
                <a:spcPts val="0"/>
              </a:spcBef>
            </a:pPr>
            <a:r>
              <a:rPr lang="en-US" sz="4000" b="1" dirty="0"/>
              <a:t>GOALS</a:t>
            </a:r>
            <a:r>
              <a:rPr lang="en-US" sz="4000" dirty="0"/>
              <a:t>: </a:t>
            </a:r>
          </a:p>
          <a:p>
            <a:pPr algn="l">
              <a:lnSpc>
                <a:spcPct val="100000"/>
              </a:lnSpc>
              <a:spcBef>
                <a:spcPts val="0"/>
              </a:spcBef>
            </a:pPr>
            <a:r>
              <a:rPr lang="en-US" sz="4000" dirty="0" err="1"/>
              <a:t>Promesa</a:t>
            </a:r>
            <a:r>
              <a:rPr lang="en-US" sz="4000" dirty="0"/>
              <a:t> Boyle Heights is </a:t>
            </a:r>
            <a:r>
              <a:rPr lang="en-US" sz="4000" b="1" dirty="0"/>
              <a:t>advocating for more green spaces </a:t>
            </a:r>
            <a:r>
              <a:rPr lang="en-US" sz="4000" dirty="0"/>
              <a:t>in the community, so we (Climate Resolve) partnered with them on a pilot to measure air quality, surface and thermal temperatures, and sound levels. We wanted to compare measures near green spaces to those in other areas. Some areas in Boyle Heights are in the </a:t>
            </a:r>
            <a:r>
              <a:rPr lang="en-US" sz="4000" b="1" dirty="0"/>
              <a:t>90-100</a:t>
            </a:r>
            <a:r>
              <a:rPr lang="en-US" sz="4000" b="1" baseline="30000" dirty="0"/>
              <a:t>th</a:t>
            </a:r>
            <a:r>
              <a:rPr lang="en-US" sz="4000" b="1" dirty="0"/>
              <a:t> percentile for Diesel PM and PM2.5</a:t>
            </a:r>
            <a:r>
              <a:rPr lang="en-US" sz="4000" dirty="0"/>
              <a:t> according to CalEnviro4.0, both of which affect air quality. </a:t>
            </a:r>
            <a:endParaRPr lang="en-US" sz="4000" b="1" dirty="0"/>
          </a:p>
        </p:txBody>
      </p:sp>
      <p:sp>
        <p:nvSpPr>
          <p:cNvPr id="10" name="Subtitle 21">
            <a:extLst>
              <a:ext uri="{FF2B5EF4-FFF2-40B4-BE49-F238E27FC236}">
                <a16:creationId xmlns:a16="http://schemas.microsoft.com/office/drawing/2014/main" id="{4DE4D9B5-382A-B969-0724-F21FF62F4FB1}"/>
              </a:ext>
            </a:extLst>
          </p:cNvPr>
          <p:cNvSpPr txBox="1">
            <a:spLocks/>
          </p:cNvSpPr>
          <p:nvPr/>
        </p:nvSpPr>
        <p:spPr>
          <a:xfrm>
            <a:off x="15139876" y="29544994"/>
            <a:ext cx="18477797" cy="1896240"/>
          </a:xfrm>
          <a:prstGeom prst="rect">
            <a:avLst/>
          </a:prstGeom>
        </p:spPr>
        <p:txBody>
          <a:bodyPr vert="horz" lIns="91440" tIns="45720" rIns="91440" bIns="45720" rtlCol="0">
            <a:no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pPr algn="l">
              <a:lnSpc>
                <a:spcPct val="100000"/>
              </a:lnSpc>
              <a:spcBef>
                <a:spcPts val="0"/>
              </a:spcBef>
            </a:pPr>
            <a:r>
              <a:rPr lang="en-US" sz="4000" b="1" dirty="0"/>
              <a:t>CONCLUSION: The data we collected during the walk showed that air quality improved in parks and near less car traffic. Vehicle traffic produced more noise for the groups as they walked. Unshaded surfaces and objects were more susceptible to heating up.</a:t>
            </a:r>
          </a:p>
        </p:txBody>
      </p:sp>
      <p:sp>
        <p:nvSpPr>
          <p:cNvPr id="11" name="Rectangle 10">
            <a:extLst>
              <a:ext uri="{FF2B5EF4-FFF2-40B4-BE49-F238E27FC236}">
                <a16:creationId xmlns:a16="http://schemas.microsoft.com/office/drawing/2014/main" id="{CBC5204F-37C8-1E30-6B42-F59D9E3E0740}"/>
              </a:ext>
            </a:extLst>
          </p:cNvPr>
          <p:cNvSpPr/>
          <p:nvPr/>
        </p:nvSpPr>
        <p:spPr>
          <a:xfrm>
            <a:off x="1279157" y="3949424"/>
            <a:ext cx="12697741" cy="5866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89F882-A041-427B-BCE1-77E113156608}"/>
              </a:ext>
            </a:extLst>
          </p:cNvPr>
          <p:cNvSpPr/>
          <p:nvPr/>
        </p:nvSpPr>
        <p:spPr>
          <a:xfrm>
            <a:off x="14895230" y="3843858"/>
            <a:ext cx="18477797" cy="3034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3D820E1-191D-6EAC-2ECC-90B480A4347F}"/>
              </a:ext>
            </a:extLst>
          </p:cNvPr>
          <p:cNvSpPr/>
          <p:nvPr/>
        </p:nvSpPr>
        <p:spPr>
          <a:xfrm>
            <a:off x="14955461" y="29420729"/>
            <a:ext cx="18577246" cy="2212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Subtitle 2">
                <a:extLst>
                  <a:ext uri="{FF2B5EF4-FFF2-40B4-BE49-F238E27FC236}">
                    <a16:creationId xmlns:a16="http://schemas.microsoft.com/office/drawing/2014/main" id="{9B147882-222F-5906-4997-010A8DF90C33}"/>
                  </a:ext>
                </a:extLst>
              </p:cNvPr>
              <p:cNvSpPr txBox="1">
                <a:spLocks/>
              </p:cNvSpPr>
              <p:nvPr/>
            </p:nvSpPr>
            <p:spPr>
              <a:xfrm>
                <a:off x="15139876" y="4065618"/>
                <a:ext cx="17952526" cy="2725526"/>
              </a:xfrm>
              <a:prstGeom prst="rect">
                <a:avLst/>
              </a:prstGeom>
            </p:spPr>
            <p:txBody>
              <a:bodyPr vert="horz" lIns="91440" tIns="45720" rIns="91440" bIns="45720" rtlCol="0">
                <a:noAutofit/>
              </a:bodyPr>
              <a:lstStyle>
                <a:lvl1pPr marL="0" indent="0" algn="ctr" defTabSz="2926080" rtl="0" eaLnBrk="1" latinLnBrk="0" hangingPunct="1">
                  <a:lnSpc>
                    <a:spcPct val="90000"/>
                  </a:lnSpc>
                  <a:spcBef>
                    <a:spcPts val="3200"/>
                  </a:spcBef>
                  <a:buFont typeface="Arial" panose="020B0604020202020204" pitchFamily="34" charset="0"/>
                  <a:buNone/>
                  <a:defRPr sz="7680" kern="1200">
                    <a:solidFill>
                      <a:schemeClr val="tx1"/>
                    </a:solidFill>
                    <a:latin typeface="+mn-lt"/>
                    <a:ea typeface="+mn-ea"/>
                    <a:cs typeface="+mn-cs"/>
                  </a:defRPr>
                </a:lvl1pPr>
                <a:lvl2pPr marL="1463040" indent="0" algn="ctr" defTabSz="2926080" rtl="0" eaLnBrk="1" latinLnBrk="0" hangingPunct="1">
                  <a:lnSpc>
                    <a:spcPct val="90000"/>
                  </a:lnSpc>
                  <a:spcBef>
                    <a:spcPts val="1600"/>
                  </a:spcBef>
                  <a:buFont typeface="Arial" panose="020B0604020202020204" pitchFamily="34" charset="0"/>
                  <a:buNone/>
                  <a:defRPr sz="6400" kern="1200">
                    <a:solidFill>
                      <a:schemeClr val="tx1"/>
                    </a:solidFill>
                    <a:latin typeface="+mn-lt"/>
                    <a:ea typeface="+mn-ea"/>
                    <a:cs typeface="+mn-cs"/>
                  </a:defRPr>
                </a:lvl2pPr>
                <a:lvl3pPr marL="2926080" indent="0" algn="ctr" defTabSz="2926080" rtl="0" eaLnBrk="1" latinLnBrk="0" hangingPunct="1">
                  <a:lnSpc>
                    <a:spcPct val="90000"/>
                  </a:lnSpc>
                  <a:spcBef>
                    <a:spcPts val="1600"/>
                  </a:spcBef>
                  <a:buFont typeface="Arial" panose="020B0604020202020204" pitchFamily="34" charset="0"/>
                  <a:buNone/>
                  <a:defRPr sz="5760" kern="1200">
                    <a:solidFill>
                      <a:schemeClr val="tx1"/>
                    </a:solidFill>
                    <a:latin typeface="+mn-lt"/>
                    <a:ea typeface="+mn-ea"/>
                    <a:cs typeface="+mn-cs"/>
                  </a:defRPr>
                </a:lvl3pPr>
                <a:lvl4pPr marL="438912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4pPr>
                <a:lvl5pPr marL="585216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5pPr>
                <a:lvl6pPr marL="731520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6pPr>
                <a:lvl7pPr marL="877824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7pPr>
                <a:lvl8pPr marL="1024128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8pPr>
                <a:lvl9pPr marL="11704320" indent="0" algn="ctr" defTabSz="2926080" rtl="0" eaLnBrk="1" latinLnBrk="0" hangingPunct="1">
                  <a:lnSpc>
                    <a:spcPct val="90000"/>
                  </a:lnSpc>
                  <a:spcBef>
                    <a:spcPts val="1600"/>
                  </a:spcBef>
                  <a:buFont typeface="Arial" panose="020B0604020202020204" pitchFamily="34" charset="0"/>
                  <a:buNone/>
                  <a:defRPr sz="5120" kern="1200">
                    <a:solidFill>
                      <a:schemeClr val="tx1"/>
                    </a:solidFill>
                    <a:latin typeface="+mn-lt"/>
                    <a:ea typeface="+mn-ea"/>
                    <a:cs typeface="+mn-cs"/>
                  </a:defRPr>
                </a:lvl9pPr>
              </a:lstStyle>
              <a:p>
                <a:pPr algn="l">
                  <a:lnSpc>
                    <a:spcPct val="100000"/>
                  </a:lnSpc>
                  <a:spcBef>
                    <a:spcPts val="0"/>
                  </a:spcBef>
                </a:pPr>
                <a:r>
                  <a:rPr lang="en-US" sz="4000" b="1" dirty="0"/>
                  <a:t>Air quality results</a:t>
                </a:r>
                <a:r>
                  <a:rPr lang="en-US" sz="4000" dirty="0"/>
                  <a:t> can be found on the two maps below. Measurements ranged between 9-23 µg/</a:t>
                </a:r>
                <a14:m>
                  <m:oMath xmlns:m="http://schemas.openxmlformats.org/officeDocument/2006/math">
                    <m:sSup>
                      <m:sSupPr>
                        <m:ctrlPr>
                          <a:rPr lang="pt-BR" sz="4000" i="1">
                            <a:latin typeface="Cambria Math" panose="02040503050406030204" pitchFamily="18" charset="0"/>
                          </a:rPr>
                        </m:ctrlPr>
                      </m:sSupPr>
                      <m:e>
                        <m:r>
                          <a:rPr lang="en-US" sz="4000">
                            <a:latin typeface="Cambria Math" panose="02040503050406030204" pitchFamily="18" charset="0"/>
                          </a:rPr>
                          <m:t>𝑚</m:t>
                        </m:r>
                      </m:e>
                      <m:sup>
                        <m:r>
                          <a:rPr lang="en-US" sz="4000">
                            <a:latin typeface="Cambria Math" panose="02040503050406030204" pitchFamily="18" charset="0"/>
                          </a:rPr>
                          <m:t>3</m:t>
                        </m:r>
                      </m:sup>
                    </m:sSup>
                  </m:oMath>
                </a14:m>
                <a:r>
                  <a:rPr lang="en-US" sz="4000" dirty="0"/>
                  <a:t> with an </a:t>
                </a:r>
                <a:r>
                  <a:rPr lang="en-US" sz="4000" b="1" dirty="0"/>
                  <a:t>average of 16-17 µg/</a:t>
                </a:r>
                <a14:m>
                  <m:oMath xmlns:m="http://schemas.openxmlformats.org/officeDocument/2006/math">
                    <m:sSup>
                      <m:sSupPr>
                        <m:ctrlPr>
                          <a:rPr lang="pt-BR" sz="4000" b="1" i="1">
                            <a:latin typeface="Cambria Math" panose="02040503050406030204" pitchFamily="18" charset="0"/>
                          </a:rPr>
                        </m:ctrlPr>
                      </m:sSupPr>
                      <m:e>
                        <m:r>
                          <a:rPr lang="en-US" sz="4000" b="1" i="1">
                            <a:latin typeface="Cambria Math" panose="02040503050406030204" pitchFamily="18" charset="0"/>
                          </a:rPr>
                          <m:t>𝐦</m:t>
                        </m:r>
                      </m:e>
                      <m:sup>
                        <m:r>
                          <a:rPr lang="en-US" sz="4000" b="1" i="1">
                            <a:latin typeface="Cambria Math" panose="02040503050406030204" pitchFamily="18" charset="0"/>
                          </a:rPr>
                          <m:t>𝟑</m:t>
                        </m:r>
                      </m:sup>
                    </m:sSup>
                  </m:oMath>
                </a14:m>
                <a:r>
                  <a:rPr lang="en-US" sz="4000" b="1" dirty="0"/>
                  <a:t> for both groups</a:t>
                </a:r>
                <a:r>
                  <a:rPr lang="en-US" sz="4000" dirty="0"/>
                  <a:t>. According to the EPA, the long-term standard (annual average over 3 years) is 12 µg/</a:t>
                </a:r>
                <a14:m>
                  <m:oMath xmlns:m="http://schemas.openxmlformats.org/officeDocument/2006/math">
                    <m:sSup>
                      <m:sSupPr>
                        <m:ctrlPr>
                          <a:rPr lang="pt-BR" sz="4000" i="1">
                            <a:latin typeface="Cambria Math" panose="02040503050406030204" pitchFamily="18" charset="0"/>
                          </a:rPr>
                        </m:ctrlPr>
                      </m:sSupPr>
                      <m:e>
                        <m:r>
                          <a:rPr lang="en-US" sz="4000">
                            <a:latin typeface="Cambria Math" panose="02040503050406030204" pitchFamily="18" charset="0"/>
                          </a:rPr>
                          <m:t>𝑚</m:t>
                        </m:r>
                      </m:e>
                      <m:sup>
                        <m:r>
                          <a:rPr lang="en-US" sz="4000">
                            <a:latin typeface="Cambria Math" panose="02040503050406030204" pitchFamily="18" charset="0"/>
                          </a:rPr>
                          <m:t>3</m:t>
                        </m:r>
                      </m:sup>
                    </m:sSup>
                  </m:oMath>
                </a14:m>
                <a:r>
                  <a:rPr lang="en-US" sz="4000" dirty="0"/>
                  <a:t> and the short-term standard 24-hour or daily average is 35 µg/</a:t>
                </a:r>
                <a14:m>
                  <m:oMath xmlns:m="http://schemas.openxmlformats.org/officeDocument/2006/math">
                    <m:sSup>
                      <m:sSupPr>
                        <m:ctrlPr>
                          <a:rPr lang="pt-BR" sz="4000" i="1">
                            <a:latin typeface="Cambria Math" panose="02040503050406030204" pitchFamily="18" charset="0"/>
                          </a:rPr>
                        </m:ctrlPr>
                      </m:sSupPr>
                      <m:e>
                        <m:r>
                          <a:rPr lang="en-US" sz="4000">
                            <a:latin typeface="Cambria Math" panose="02040503050406030204" pitchFamily="18" charset="0"/>
                          </a:rPr>
                          <m:t>𝑚</m:t>
                        </m:r>
                      </m:e>
                      <m:sup>
                        <m:r>
                          <a:rPr lang="en-US" sz="4000">
                            <a:latin typeface="Cambria Math" panose="02040503050406030204" pitchFamily="18" charset="0"/>
                          </a:rPr>
                          <m:t>3</m:t>
                        </m:r>
                      </m:sup>
                    </m:sSup>
                    <m:r>
                      <a:rPr lang="en-US" sz="4000" b="0" i="0" smtClean="0">
                        <a:latin typeface="Cambria Math" panose="02040503050406030204" pitchFamily="18" charset="0"/>
                      </a:rPr>
                      <m:t>.</m:t>
                    </m:r>
                    <m:r>
                      <a:rPr lang="en-US" sz="4000" b="0" i="0" smtClean="0">
                        <a:latin typeface="Cambria Math" panose="02040503050406030204" pitchFamily="18" charset="0"/>
                      </a:rPr>
                      <m:t>  </m:t>
                    </m:r>
                  </m:oMath>
                </a14:m>
                <a:endParaRPr lang="en-US" sz="4000" dirty="0"/>
              </a:p>
            </p:txBody>
          </p:sp>
        </mc:Choice>
        <mc:Fallback>
          <p:sp>
            <p:nvSpPr>
              <p:cNvPr id="25" name="Subtitle 2">
                <a:extLst>
                  <a:ext uri="{FF2B5EF4-FFF2-40B4-BE49-F238E27FC236}">
                    <a16:creationId xmlns:a16="http://schemas.microsoft.com/office/drawing/2014/main" id="{9B147882-222F-5906-4997-010A8DF90C33}"/>
                  </a:ext>
                </a:extLst>
              </p:cNvPr>
              <p:cNvSpPr txBox="1">
                <a:spLocks noRot="1" noChangeAspect="1" noMove="1" noResize="1" noEditPoints="1" noAdjustHandles="1" noChangeArrowheads="1" noChangeShapeType="1" noTextEdit="1"/>
              </p:cNvSpPr>
              <p:nvPr/>
            </p:nvSpPr>
            <p:spPr>
              <a:xfrm>
                <a:off x="15139876" y="4065618"/>
                <a:ext cx="17952526" cy="2725526"/>
              </a:xfrm>
              <a:prstGeom prst="rect">
                <a:avLst/>
              </a:prstGeom>
              <a:blipFill>
                <a:blip r:embed="rId8"/>
                <a:stretch>
                  <a:fillRect l="-1222" t="-4027" b="-3132"/>
                </a:stretch>
              </a:blipFill>
            </p:spPr>
            <p:txBody>
              <a:bodyPr/>
              <a:lstStyle/>
              <a:p>
                <a:r>
                  <a:rPr lang="en-US">
                    <a:noFill/>
                  </a:rPr>
                  <a:t> </a:t>
                </a:r>
              </a:p>
            </p:txBody>
          </p:sp>
        </mc:Fallback>
      </mc:AlternateContent>
    </p:spTree>
    <p:extLst>
      <p:ext uri="{BB962C8B-B14F-4D97-AF65-F5344CB8AC3E}">
        <p14:creationId xmlns:p14="http://schemas.microsoft.com/office/powerpoint/2010/main" val="37513176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974</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Results of a Participatory Science Pilot in Boyle Heights By: Lizette Romano, MPH Environmental Health Candidate at UCLA Fielding School of Public Health Climate Justice Fellow from May - December 2022 at Climate Resolve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Piloting Participatory Science in Boyle Heights By: Lizette Romano</dc:title>
  <dc:creator>Lizette Romano</dc:creator>
  <cp:lastModifiedBy>Lizette Romano</cp:lastModifiedBy>
  <cp:revision>52</cp:revision>
  <dcterms:created xsi:type="dcterms:W3CDTF">2022-10-28T02:14:39Z</dcterms:created>
  <dcterms:modified xsi:type="dcterms:W3CDTF">2023-02-04T00:44:46Z</dcterms:modified>
</cp:coreProperties>
</file>