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9"/>
  </p:notesMasterIdLst>
  <p:handoutMasterIdLst>
    <p:handoutMasterId r:id="rId20"/>
  </p:handoutMasterIdLst>
  <p:sldIdLst>
    <p:sldId id="393" r:id="rId5"/>
    <p:sldId id="257" r:id="rId6"/>
    <p:sldId id="317" r:id="rId7"/>
    <p:sldId id="394" r:id="rId8"/>
    <p:sldId id="392" r:id="rId9"/>
    <p:sldId id="389" r:id="rId10"/>
    <p:sldId id="395" r:id="rId11"/>
    <p:sldId id="402" r:id="rId12"/>
    <p:sldId id="399" r:id="rId13"/>
    <p:sldId id="403" r:id="rId14"/>
    <p:sldId id="401" r:id="rId15"/>
    <p:sldId id="396" r:id="rId16"/>
    <p:sldId id="398"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78630B-3AF7-0C16-3DBD-71722341BD57}" name="Lizette Romano" initials="LR" userId="08751e5e1701c3b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9CA8"/>
    <a:srgbClr val="B599A8"/>
    <a:srgbClr val="BFA0AF"/>
    <a:srgbClr val="B44745"/>
    <a:srgbClr val="A93F3C"/>
    <a:srgbClr val="FFFFFF"/>
    <a:srgbClr val="1B192E"/>
    <a:srgbClr val="1C93D9"/>
    <a:srgbClr val="3B9FC5"/>
    <a:srgbClr val="BD525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89F551-DE15-45A7-98F5-68C6A8CEFEFE}" v="27" dt="2022-05-25T06:04:24.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96" autoAdjust="0"/>
    <p:restoredTop sz="69985" autoAdjust="0"/>
  </p:normalViewPr>
  <p:slideViewPr>
    <p:cSldViewPr snapToGrid="0">
      <p:cViewPr varScale="1">
        <p:scale>
          <a:sx n="63" d="100"/>
          <a:sy n="63" d="100"/>
        </p:scale>
        <p:origin x="948" y="39"/>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65"/>
    </p:cViewPr>
  </p:sorterViewPr>
  <p:notesViewPr>
    <p:cSldViewPr snapToGrid="0">
      <p:cViewPr>
        <p:scale>
          <a:sx n="68" d="100"/>
          <a:sy n="68" d="100"/>
        </p:scale>
        <p:origin x="2553" y="2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ette Romano" userId="08751e5e1701c3b9" providerId="LiveId" clId="{D389F551-DE15-45A7-98F5-68C6A8CEFEFE}"/>
    <pc:docChg chg="custSel addSld delSld modSld sldOrd modNotesMaster modHandout">
      <pc:chgData name="Lizette Romano" userId="08751e5e1701c3b9" providerId="LiveId" clId="{D389F551-DE15-45A7-98F5-68C6A8CEFEFE}" dt="2022-05-25T06:04:24.370" v="474"/>
      <pc:docMkLst>
        <pc:docMk/>
      </pc:docMkLst>
      <pc:sldChg chg="modNotesTx">
        <pc:chgData name="Lizette Romano" userId="08751e5e1701c3b9" providerId="LiveId" clId="{D389F551-DE15-45A7-98F5-68C6A8CEFEFE}" dt="2022-05-25T05:54:39.676" v="246"/>
        <pc:sldMkLst>
          <pc:docMk/>
          <pc:sldMk cId="752814286" sldId="257"/>
        </pc:sldMkLst>
      </pc:sldChg>
      <pc:sldChg chg="modNotesTx">
        <pc:chgData name="Lizette Romano" userId="08751e5e1701c3b9" providerId="LiveId" clId="{D389F551-DE15-45A7-98F5-68C6A8CEFEFE}" dt="2022-05-25T05:54:59.512" v="247"/>
        <pc:sldMkLst>
          <pc:docMk/>
          <pc:sldMk cId="560021826" sldId="317"/>
        </pc:sldMkLst>
      </pc:sldChg>
      <pc:sldChg chg="delSp mod modNotesTx">
        <pc:chgData name="Lizette Romano" userId="08751e5e1701c3b9" providerId="LiveId" clId="{D389F551-DE15-45A7-98F5-68C6A8CEFEFE}" dt="2022-05-25T05:55:48.872" v="251"/>
        <pc:sldMkLst>
          <pc:docMk/>
          <pc:sldMk cId="2313234867" sldId="389"/>
        </pc:sldMkLst>
        <pc:spChg chg="del">
          <ac:chgData name="Lizette Romano" userId="08751e5e1701c3b9" providerId="LiveId" clId="{D389F551-DE15-45A7-98F5-68C6A8CEFEFE}" dt="2022-05-19T04:33:02.952" v="5" actId="478"/>
          <ac:spMkLst>
            <pc:docMk/>
            <pc:sldMk cId="2313234867" sldId="389"/>
            <ac:spMk id="15" creationId="{3B199C97-F175-437D-8311-DB662925C063}"/>
          </ac:spMkLst>
        </pc:spChg>
      </pc:sldChg>
      <pc:sldChg chg="modNotesTx">
        <pc:chgData name="Lizette Romano" userId="08751e5e1701c3b9" providerId="LiveId" clId="{D389F551-DE15-45A7-98F5-68C6A8CEFEFE}" dt="2022-05-25T05:55:32.858" v="250"/>
        <pc:sldMkLst>
          <pc:docMk/>
          <pc:sldMk cId="1933060500" sldId="392"/>
        </pc:sldMkLst>
      </pc:sldChg>
      <pc:sldChg chg="delSp mod modNotesTx">
        <pc:chgData name="Lizette Romano" userId="08751e5e1701c3b9" providerId="LiveId" clId="{D389F551-DE15-45A7-98F5-68C6A8CEFEFE}" dt="2022-05-25T06:01:05.776" v="472" actId="20577"/>
        <pc:sldMkLst>
          <pc:docMk/>
          <pc:sldMk cId="3937647345" sldId="393"/>
        </pc:sldMkLst>
        <pc:spChg chg="del">
          <ac:chgData name="Lizette Romano" userId="08751e5e1701c3b9" providerId="LiveId" clId="{D389F551-DE15-45A7-98F5-68C6A8CEFEFE}" dt="2022-05-19T04:32:52.213" v="3" actId="478"/>
          <ac:spMkLst>
            <pc:docMk/>
            <pc:sldMk cId="3937647345" sldId="393"/>
            <ac:spMk id="15" creationId="{3B199C97-F175-437D-8311-DB662925C063}"/>
          </ac:spMkLst>
        </pc:spChg>
      </pc:sldChg>
      <pc:sldChg chg="delSp mod modNotesTx">
        <pc:chgData name="Lizette Romano" userId="08751e5e1701c3b9" providerId="LiveId" clId="{D389F551-DE15-45A7-98F5-68C6A8CEFEFE}" dt="2022-05-25T05:55:20.309" v="249"/>
        <pc:sldMkLst>
          <pc:docMk/>
          <pc:sldMk cId="386935886" sldId="394"/>
        </pc:sldMkLst>
        <pc:spChg chg="del">
          <ac:chgData name="Lizette Romano" userId="08751e5e1701c3b9" providerId="LiveId" clId="{D389F551-DE15-45A7-98F5-68C6A8CEFEFE}" dt="2022-05-19T04:32:57.752" v="4" actId="478"/>
          <ac:spMkLst>
            <pc:docMk/>
            <pc:sldMk cId="386935886" sldId="394"/>
            <ac:spMk id="15" creationId="{3B199C97-F175-437D-8311-DB662925C063}"/>
          </ac:spMkLst>
        </pc:spChg>
      </pc:sldChg>
      <pc:sldChg chg="delSp mod modNotesTx">
        <pc:chgData name="Lizette Romano" userId="08751e5e1701c3b9" providerId="LiveId" clId="{D389F551-DE15-45A7-98F5-68C6A8CEFEFE}" dt="2022-05-25T05:57:32.665" v="439" actId="20577"/>
        <pc:sldMkLst>
          <pc:docMk/>
          <pc:sldMk cId="2477455793" sldId="395"/>
        </pc:sldMkLst>
        <pc:spChg chg="del">
          <ac:chgData name="Lizette Romano" userId="08751e5e1701c3b9" providerId="LiveId" clId="{D389F551-DE15-45A7-98F5-68C6A8CEFEFE}" dt="2022-05-19T04:33:10.054" v="6" actId="478"/>
          <ac:spMkLst>
            <pc:docMk/>
            <pc:sldMk cId="2477455793" sldId="395"/>
            <ac:spMk id="15" creationId="{3B199C97-F175-437D-8311-DB662925C063}"/>
          </ac:spMkLst>
        </pc:spChg>
      </pc:sldChg>
      <pc:sldChg chg="delSp mod modNotesTx">
        <pc:chgData name="Lizette Romano" userId="08751e5e1701c3b9" providerId="LiveId" clId="{D389F551-DE15-45A7-98F5-68C6A8CEFEFE}" dt="2022-05-25T06:00:00.563" v="449"/>
        <pc:sldMkLst>
          <pc:docMk/>
          <pc:sldMk cId="2856326574" sldId="396"/>
        </pc:sldMkLst>
        <pc:spChg chg="del">
          <ac:chgData name="Lizette Romano" userId="08751e5e1701c3b9" providerId="LiveId" clId="{D389F551-DE15-45A7-98F5-68C6A8CEFEFE}" dt="2022-05-19T04:33:21.813" v="7" actId="478"/>
          <ac:spMkLst>
            <pc:docMk/>
            <pc:sldMk cId="2856326574" sldId="396"/>
            <ac:spMk id="15" creationId="{3B199C97-F175-437D-8311-DB662925C063}"/>
          </ac:spMkLst>
        </pc:spChg>
      </pc:sldChg>
      <pc:sldChg chg="delSp modSp mod">
        <pc:chgData name="Lizette Romano" userId="08751e5e1701c3b9" providerId="LiveId" clId="{D389F551-DE15-45A7-98F5-68C6A8CEFEFE}" dt="2022-05-25T00:55:30.132" v="239" actId="20577"/>
        <pc:sldMkLst>
          <pc:docMk/>
          <pc:sldMk cId="4056589018" sldId="397"/>
        </pc:sldMkLst>
        <pc:spChg chg="mod">
          <ac:chgData name="Lizette Romano" userId="08751e5e1701c3b9" providerId="LiveId" clId="{D389F551-DE15-45A7-98F5-68C6A8CEFEFE}" dt="2022-05-25T00:55:30.132" v="239" actId="20577"/>
          <ac:spMkLst>
            <pc:docMk/>
            <pc:sldMk cId="4056589018" sldId="397"/>
            <ac:spMk id="7" creationId="{7AD5174D-8356-1A2D-E0DC-CE9F0F07C7EC}"/>
          </ac:spMkLst>
        </pc:spChg>
        <pc:spChg chg="del">
          <ac:chgData name="Lizette Romano" userId="08751e5e1701c3b9" providerId="LiveId" clId="{D389F551-DE15-45A7-98F5-68C6A8CEFEFE}" dt="2022-05-19T04:33:35.707" v="9" actId="478"/>
          <ac:spMkLst>
            <pc:docMk/>
            <pc:sldMk cId="4056589018" sldId="397"/>
            <ac:spMk id="15" creationId="{3B199C97-F175-437D-8311-DB662925C063}"/>
          </ac:spMkLst>
        </pc:spChg>
      </pc:sldChg>
      <pc:sldChg chg="delSp mod modNotesTx">
        <pc:chgData name="Lizette Romano" userId="08751e5e1701c3b9" providerId="LiveId" clId="{D389F551-DE15-45A7-98F5-68C6A8CEFEFE}" dt="2022-05-25T06:00:16.555" v="455"/>
        <pc:sldMkLst>
          <pc:docMk/>
          <pc:sldMk cId="1932066220" sldId="398"/>
        </pc:sldMkLst>
        <pc:spChg chg="del">
          <ac:chgData name="Lizette Romano" userId="08751e5e1701c3b9" providerId="LiveId" clId="{D389F551-DE15-45A7-98F5-68C6A8CEFEFE}" dt="2022-05-19T04:33:26.814" v="8" actId="478"/>
          <ac:spMkLst>
            <pc:docMk/>
            <pc:sldMk cId="1932066220" sldId="398"/>
            <ac:spMk id="15" creationId="{3B199C97-F175-437D-8311-DB662925C063}"/>
          </ac:spMkLst>
        </pc:spChg>
      </pc:sldChg>
      <pc:sldChg chg="modAnim modNotesTx">
        <pc:chgData name="Lizette Romano" userId="08751e5e1701c3b9" providerId="LiveId" clId="{D389F551-DE15-45A7-98F5-68C6A8CEFEFE}" dt="2022-05-25T05:58:32.718" v="442"/>
        <pc:sldMkLst>
          <pc:docMk/>
          <pc:sldMk cId="3839731505" sldId="399"/>
        </pc:sldMkLst>
      </pc:sldChg>
      <pc:sldChg chg="del">
        <pc:chgData name="Lizette Romano" userId="08751e5e1701c3b9" providerId="LiveId" clId="{D389F551-DE15-45A7-98F5-68C6A8CEFEFE}" dt="2022-05-25T00:44:10.464" v="181" actId="2696"/>
        <pc:sldMkLst>
          <pc:docMk/>
          <pc:sldMk cId="180321410" sldId="400"/>
        </pc:sldMkLst>
      </pc:sldChg>
      <pc:sldChg chg="setBg modNotesTx">
        <pc:chgData name="Lizette Romano" userId="08751e5e1701c3b9" providerId="LiveId" clId="{D389F551-DE15-45A7-98F5-68C6A8CEFEFE}" dt="2022-05-25T05:59:16.938" v="448"/>
        <pc:sldMkLst>
          <pc:docMk/>
          <pc:sldMk cId="3852167532" sldId="401"/>
        </pc:sldMkLst>
      </pc:sldChg>
      <pc:sldChg chg="addSp delSp modSp add mod setBg modNotesTx">
        <pc:chgData name="Lizette Romano" userId="08751e5e1701c3b9" providerId="LiveId" clId="{D389F551-DE15-45A7-98F5-68C6A8CEFEFE}" dt="2022-05-25T05:58:22.588" v="441"/>
        <pc:sldMkLst>
          <pc:docMk/>
          <pc:sldMk cId="331432946" sldId="402"/>
        </pc:sldMkLst>
        <pc:picChg chg="add del mod">
          <ac:chgData name="Lizette Romano" userId="08751e5e1701c3b9" providerId="LiveId" clId="{D389F551-DE15-45A7-98F5-68C6A8CEFEFE}" dt="2022-05-19T04:46:52.427" v="156" actId="478"/>
          <ac:picMkLst>
            <pc:docMk/>
            <pc:sldMk cId="331432946" sldId="402"/>
            <ac:picMk id="3" creationId="{316963B7-84A8-0A8E-28CD-B7272C139849}"/>
          </ac:picMkLst>
        </pc:picChg>
        <pc:picChg chg="add del mod">
          <ac:chgData name="Lizette Romano" userId="08751e5e1701c3b9" providerId="LiveId" clId="{D389F551-DE15-45A7-98F5-68C6A8CEFEFE}" dt="2022-05-19T04:49:27.899" v="166" actId="478"/>
          <ac:picMkLst>
            <pc:docMk/>
            <pc:sldMk cId="331432946" sldId="402"/>
            <ac:picMk id="5" creationId="{4E348A22-2428-45B0-03A6-A140E2AB88F1}"/>
          </ac:picMkLst>
        </pc:picChg>
        <pc:picChg chg="add mod">
          <ac:chgData name="Lizette Romano" userId="08751e5e1701c3b9" providerId="LiveId" clId="{D389F551-DE15-45A7-98F5-68C6A8CEFEFE}" dt="2022-05-19T04:53:02.575" v="177"/>
          <ac:picMkLst>
            <pc:docMk/>
            <pc:sldMk cId="331432946" sldId="402"/>
            <ac:picMk id="7" creationId="{9B9CD2FE-8C82-0C5A-3B3E-E381E119862F}"/>
          </ac:picMkLst>
        </pc:picChg>
      </pc:sldChg>
      <pc:sldChg chg="add ord modNotesTx">
        <pc:chgData name="Lizette Romano" userId="08751e5e1701c3b9" providerId="LiveId" clId="{D389F551-DE15-45A7-98F5-68C6A8CEFEFE}" dt="2022-05-25T05:59:05.678" v="447"/>
        <pc:sldMkLst>
          <pc:docMk/>
          <pc:sldMk cId="1563570247" sldId="4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5/24/2022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limatedoomsdayclock.info/?temp=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At some point in our lives, many of us will experience a feeling of doom. Doom over the end of an era in our lives or a project that we couldn't complete. according to Merriam Webster's dictionary definition,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Doom is an unhappy destiny</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a:t>
            </a:fld>
            <a:endParaRPr lang="en-US"/>
          </a:p>
        </p:txBody>
      </p:sp>
    </p:spTree>
    <p:extLst>
      <p:ext uri="{BB962C8B-B14F-4D97-AF65-F5344CB8AC3E}">
        <p14:creationId xmlns:p14="http://schemas.microsoft.com/office/powerpoint/2010/main" val="54777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Advocacy organizations have known this too. Communities in the front lines can often see a different story than what the media sells.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10</a:t>
            </a:fld>
            <a:endParaRPr lang="en-US"/>
          </a:p>
        </p:txBody>
      </p:sp>
    </p:spTree>
    <p:extLst>
      <p:ext uri="{BB962C8B-B14F-4D97-AF65-F5344CB8AC3E}">
        <p14:creationId xmlns:p14="http://schemas.microsoft.com/office/powerpoint/2010/main" val="779243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[read quote]: </a:t>
            </a:r>
          </a:p>
          <a:p>
            <a:r>
              <a:rPr lang="en-US" sz="1800" dirty="0">
                <a:effectLst/>
                <a:latin typeface="Calibri" panose="020F0502020204030204" pitchFamily="34" charset="0"/>
              </a:rPr>
              <a:t>“Reports and research studies call our communities “disadvantaged” but we denounce that and instead, shine through challenges and push our own empowered narratives.” This is a quote from a local nonprofit doing environmental justice work. Environmental justice is a movement that hopes to bring healthy environments to communities carrying disproportionate burdens of pollution.</a:t>
            </a: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11</a:t>
            </a:fld>
            <a:endParaRPr lang="en-US"/>
          </a:p>
        </p:txBody>
      </p:sp>
    </p:spTree>
    <p:extLst>
      <p:ext uri="{BB962C8B-B14F-4D97-AF65-F5344CB8AC3E}">
        <p14:creationId xmlns:p14="http://schemas.microsoft.com/office/powerpoint/2010/main" val="406980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We have the solutions, it's up to each of us to find our role in this challenge and bring a new outlook to how the story is portrayed.</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12</a:t>
            </a:fld>
            <a:endParaRPr lang="en-US"/>
          </a:p>
        </p:txBody>
      </p:sp>
    </p:spTree>
    <p:extLst>
      <p:ext uri="{BB962C8B-B14F-4D97-AF65-F5344CB8AC3E}">
        <p14:creationId xmlns:p14="http://schemas.microsoft.com/office/powerpoint/2010/main" val="68335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a:t>
            </a:r>
          </a:p>
          <a:p>
            <a:r>
              <a:rPr lang="en-US" sz="1800" dirty="0">
                <a:effectLst/>
                <a:latin typeface="Calibri" panose="020F0502020204030204" pitchFamily="34" charset="0"/>
              </a:rPr>
              <a:t>When we see or read the news, we should ask ourselves through what lens the author is viewing the world. For years, we've heard that climate change will wipe out the human species and that our time is running out. Climate </a:t>
            </a:r>
            <a:r>
              <a:rPr lang="en-US" sz="1800" dirty="0" err="1">
                <a:effectLst/>
                <a:latin typeface="Calibri" panose="020F0502020204030204" pitchFamily="34" charset="0"/>
              </a:rPr>
              <a:t>doomism</a:t>
            </a:r>
            <a:r>
              <a:rPr lang="en-US" sz="1800" dirty="0">
                <a:effectLst/>
                <a:latin typeface="Calibri" panose="020F0502020204030204" pitchFamily="34" charset="0"/>
              </a:rPr>
              <a:t> leaves us feeling empty and hopeless on doing anything differently since we're already doomed. It's important that we highlight the voices of communities that are already acting on solutions. Let's fight the narrative of doom with one of action. We know what to do, we just need to act.</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13</a:t>
            </a:fld>
            <a:endParaRPr lang="en-US"/>
          </a:p>
        </p:txBody>
      </p:sp>
    </p:spTree>
    <p:extLst>
      <p:ext uri="{BB962C8B-B14F-4D97-AF65-F5344CB8AC3E}">
        <p14:creationId xmlns:p14="http://schemas.microsoft.com/office/powerpoint/2010/main" val="3096370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14</a:t>
            </a:fld>
            <a:endParaRPr lang="en-US"/>
          </a:p>
        </p:txBody>
      </p:sp>
    </p:spTree>
    <p:extLst>
      <p:ext uri="{BB962C8B-B14F-4D97-AF65-F5344CB8AC3E}">
        <p14:creationId xmlns:p14="http://schemas.microsoft.com/office/powerpoint/2010/main" val="427964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rPr>
              <a:t>For some, this feeling will be channeled into a clock: [Show slides of doomsday clock TIME 12 seconds of voice over]. The doomsday clock gives an overwhelming feeling of doom since it's always so close to being near the end. </a:t>
            </a: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rPr>
              <a:t>For others, we will channel the feeling into specific topics like climate. [Show climate clock: (</a:t>
            </a:r>
            <a:r>
              <a:rPr lang="en-US" sz="1200" dirty="0">
                <a:effectLst/>
                <a:latin typeface="Calibri" panose="020F0502020204030204" pitchFamily="34" charset="0"/>
                <a:hlinkClick r:id="rId3"/>
              </a:rPr>
              <a:t>https://climatedoomsdayclock.info/?temp=2</a:t>
            </a:r>
            <a:r>
              <a:rPr lang="en-US" sz="1200" dirty="0">
                <a:effectLst/>
                <a:latin typeface="Calibri" panose="020F0502020204030204" pitchFamily="34" charset="0"/>
              </a:rPr>
              <a:t>)]. This clock shows us how much longer we have to get our CO2 emissions down before our temperature warms drastically. </a:t>
            </a: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rPr>
              <a:t>We see doom in media stories left and right. </a:t>
            </a:r>
            <a:r>
              <a:rPr lang="en-US" sz="1800" dirty="0">
                <a:effectLst/>
                <a:latin typeface="Calibri" panose="020F0502020204030204" pitchFamily="34" charset="0"/>
              </a:rPr>
              <a:t>[read titles one by one] Climate change has made India's relentless heat 100 times more likely. 7 ways climate change is already affecting Texans. Key climate change indicators hit record highs in 2021.</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4</a:t>
            </a:fld>
            <a:endParaRPr lang="en-US"/>
          </a:p>
        </p:txBody>
      </p:sp>
    </p:spTree>
    <p:extLst>
      <p:ext uri="{BB962C8B-B14F-4D97-AF65-F5344CB8AC3E}">
        <p14:creationId xmlns:p14="http://schemas.microsoft.com/office/powerpoint/2010/main" val="189302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We see new maps telling us just how badly climate change is in our communities and surrounding areas. These stories are examples of climate </a:t>
            </a:r>
            <a:r>
              <a:rPr lang="en-US" sz="1800" dirty="0" err="1">
                <a:effectLst/>
                <a:latin typeface="Calibri" panose="020F0502020204030204" pitchFamily="34" charset="0"/>
              </a:rPr>
              <a:t>doomism</a:t>
            </a:r>
            <a:r>
              <a:rPr lang="en-US" sz="1800" dirty="0">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5</a:t>
            </a:fld>
            <a:endParaRPr lang="en-US"/>
          </a:p>
        </p:txBody>
      </p:sp>
    </p:spTree>
    <p:extLst>
      <p:ext uri="{BB962C8B-B14F-4D97-AF65-F5344CB8AC3E}">
        <p14:creationId xmlns:p14="http://schemas.microsoft.com/office/powerpoint/2010/main" val="380535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Climate </a:t>
            </a:r>
            <a:r>
              <a:rPr lang="en-US" sz="1800" dirty="0" err="1">
                <a:effectLst/>
                <a:latin typeface="Calibri" panose="020F0502020204030204" pitchFamily="34" charset="0"/>
              </a:rPr>
              <a:t>doomism</a:t>
            </a:r>
            <a:r>
              <a:rPr lang="en-US" sz="1800" dirty="0">
                <a:effectLst/>
                <a:latin typeface="Calibri" panose="020F0502020204030204" pitchFamily="34" charset="0"/>
              </a:rPr>
              <a:t> is the idea that we are past the point of being able to save our planet due to our actions and inaction. </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6</a:t>
            </a:fld>
            <a:endParaRPr lang="en-US"/>
          </a:p>
        </p:txBody>
      </p:sp>
    </p:spTree>
    <p:extLst>
      <p:ext uri="{BB962C8B-B14F-4D97-AF65-F5344CB8AC3E}">
        <p14:creationId xmlns:p14="http://schemas.microsoft.com/office/powerpoint/2010/main" val="170103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Some of the consequences of climate </a:t>
            </a:r>
            <a:r>
              <a:rPr lang="en-US" sz="1200" dirty="0" err="1">
                <a:effectLst/>
                <a:latin typeface="Calibri" panose="020F0502020204030204" pitchFamily="34" charset="0"/>
              </a:rPr>
              <a:t>doomism</a:t>
            </a:r>
            <a:r>
              <a:rPr lang="en-US" sz="1200" dirty="0">
                <a:effectLst/>
                <a:latin typeface="Calibri" panose="020F0502020204030204" pitchFamily="34" charset="0"/>
              </a:rPr>
              <a:t> is that it can be a scare tactic to keep people in a state of doom.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It is perpetuated when climate information is made inaccessible through language and cultural barriers.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It is also used by wealthy nations blaming developing countries for not doing things correctly (economically sustainable) when the wealthy have often been those exploiting resources of others. As a result of climate </a:t>
            </a:r>
            <a:r>
              <a:rPr lang="en-US" sz="1200" dirty="0" err="1">
                <a:effectLst/>
                <a:latin typeface="Calibri" panose="020F0502020204030204" pitchFamily="34" charset="0"/>
              </a:rPr>
              <a:t>doomism</a:t>
            </a:r>
            <a:r>
              <a:rPr lang="en-US" sz="1200" dirty="0">
                <a:effectLst/>
                <a:latin typeface="Calibri" panose="020F0502020204030204" pitchFamily="34" charset="0"/>
              </a:rPr>
              <a:t>, we might experience anxiety and constant worry about our planet coming to an end. Or, depression and hopelessness in our own existence. We might experience other mental health issues as we're bombarded with a narrative of climate doom. </a:t>
            </a:r>
          </a:p>
        </p:txBody>
      </p:sp>
      <p:sp>
        <p:nvSpPr>
          <p:cNvPr id="4" name="Slide Number Placeholder 3"/>
          <p:cNvSpPr>
            <a:spLocks noGrp="1"/>
          </p:cNvSpPr>
          <p:nvPr>
            <p:ph type="sldNum" sz="quarter" idx="5"/>
          </p:nvPr>
        </p:nvSpPr>
        <p:spPr/>
        <p:txBody>
          <a:bodyPr/>
          <a:lstStyle/>
          <a:p>
            <a:fld id="{E7CCE34D-CFF1-4FFE-815B-D050E7ED2DFD}" type="slidenum">
              <a:rPr lang="en-US" smtClean="0"/>
              <a:t>7</a:t>
            </a:fld>
            <a:endParaRPr lang="en-US"/>
          </a:p>
        </p:txBody>
      </p:sp>
    </p:spTree>
    <p:extLst>
      <p:ext uri="{BB962C8B-B14F-4D97-AF65-F5344CB8AC3E}">
        <p14:creationId xmlns:p14="http://schemas.microsoft.com/office/powerpoint/2010/main" val="129181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What if we paused for one moment? Let's take a break from the doom of the clocks and time. </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8</a:t>
            </a:fld>
            <a:endParaRPr lang="en-US"/>
          </a:p>
        </p:txBody>
      </p:sp>
    </p:spTree>
    <p:extLst>
      <p:ext uri="{BB962C8B-B14F-4D97-AF65-F5344CB8AC3E}">
        <p14:creationId xmlns:p14="http://schemas.microsoft.com/office/powerpoint/2010/main" val="6313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rPr>
              <a:t>For every climate doom story, we could likely find one positive story from the same area. [read titles] Farmers in India cut their carbon footprint with trees and solar power. Texas students host Earth Day event to encourage advocacy. UN report on climate crisis confirms the world already has solutions. This last one has a note that politics are getting in the way. It tells us that all we have to do is get past this barrier but the solutions are there.</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9</a:t>
            </a:fld>
            <a:endParaRPr lang="en-US"/>
          </a:p>
        </p:txBody>
      </p:sp>
    </p:spTree>
    <p:extLst>
      <p:ext uri="{BB962C8B-B14F-4D97-AF65-F5344CB8AC3E}">
        <p14:creationId xmlns:p14="http://schemas.microsoft.com/office/powerpoint/2010/main" val="1210045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thebulletin.org/doomsday-clock/" TargetMode="External"/><Relationship Id="rId3" Type="http://schemas.openxmlformats.org/officeDocument/2006/relationships/hyperlink" Target="https://queerbrownvegan.com/what-is-climate-doomism/" TargetMode="External"/><Relationship Id="rId7" Type="http://schemas.openxmlformats.org/officeDocument/2006/relationships/hyperlink" Target="https://climateclock.world/new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xperience.arcgis.com/experience/1c21c53da8de48f1b946f3402fbae55c/page/SB-535-Disadvantaged-Communities/" TargetMode="External"/><Relationship Id="rId5" Type="http://schemas.openxmlformats.org/officeDocument/2006/relationships/hyperlink" Target="http://eycej.org/" TargetMode="External"/><Relationship Id="rId4" Type="http://schemas.openxmlformats.org/officeDocument/2006/relationships/hyperlink" Target="http://ph.lacounty.gov/eh/climatechange/index.ht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64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57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11</a:t>
            </a:fld>
            <a:endParaRPr lang="en-US"/>
          </a:p>
        </p:txBody>
      </p:sp>
      <p:sp>
        <p:nvSpPr>
          <p:cNvPr id="2" name="TextBox 1">
            <a:extLst>
              <a:ext uri="{FF2B5EF4-FFF2-40B4-BE49-F238E27FC236}">
                <a16:creationId xmlns:a16="http://schemas.microsoft.com/office/drawing/2014/main" id="{05706777-ABF3-33A0-E699-3902BBDBE534}"/>
              </a:ext>
            </a:extLst>
          </p:cNvPr>
          <p:cNvSpPr txBox="1"/>
          <p:nvPr/>
        </p:nvSpPr>
        <p:spPr>
          <a:xfrm>
            <a:off x="1262270" y="2385753"/>
            <a:ext cx="9667460" cy="1569660"/>
          </a:xfrm>
          <a:prstGeom prst="rect">
            <a:avLst/>
          </a:prstGeom>
          <a:noFill/>
        </p:spPr>
        <p:txBody>
          <a:bodyPr wrap="square" rtlCol="0">
            <a:spAutoFit/>
          </a:bodyPr>
          <a:lstStyle/>
          <a:p>
            <a:r>
              <a:rPr lang="en-US" sz="2400" b="1" i="0" dirty="0">
                <a:solidFill>
                  <a:srgbClr val="000000"/>
                </a:solidFill>
                <a:effectLst/>
                <a:latin typeface="Noto Serif" panose="020B0604020202020204" pitchFamily="18" charset="0"/>
              </a:rPr>
              <a:t>“</a:t>
            </a:r>
            <a:r>
              <a:rPr lang="en-US" sz="2400" b="1" dirty="0">
                <a:solidFill>
                  <a:srgbClr val="000000"/>
                </a:solidFill>
                <a:latin typeface="Noto Serif" panose="020B0604020202020204" pitchFamily="18" charset="0"/>
              </a:rPr>
              <a:t>Reports and research st</a:t>
            </a:r>
            <a:r>
              <a:rPr lang="en-US" sz="2400" b="1" i="0" dirty="0">
                <a:solidFill>
                  <a:srgbClr val="000000"/>
                </a:solidFill>
                <a:effectLst/>
                <a:latin typeface="Noto Serif" panose="020B0604020202020204" pitchFamily="18" charset="0"/>
              </a:rPr>
              <a:t>udies call our communities “disadvantaged” but we denounce that and instead, shine through challenges and push our own empowered narratives. ” </a:t>
            </a:r>
          </a:p>
          <a:p>
            <a:pPr algn="r"/>
            <a:r>
              <a:rPr lang="en-US" sz="2400" b="1" dirty="0">
                <a:solidFill>
                  <a:srgbClr val="000000"/>
                </a:solidFill>
                <a:latin typeface="Noto Serif" panose="020B0604020202020204" pitchFamily="18" charset="0"/>
              </a:rPr>
              <a:t>- East Yard Communities for Environmental Justice</a:t>
            </a:r>
          </a:p>
        </p:txBody>
      </p:sp>
      <p:pic>
        <p:nvPicPr>
          <p:cNvPr id="8" name="Picture 7">
            <a:extLst>
              <a:ext uri="{FF2B5EF4-FFF2-40B4-BE49-F238E27FC236}">
                <a16:creationId xmlns:a16="http://schemas.microsoft.com/office/drawing/2014/main" id="{1C76ADED-B791-F581-16FF-EC381C3B0002}"/>
              </a:ext>
            </a:extLst>
          </p:cNvPr>
          <p:cNvPicPr>
            <a:picLocks noChangeAspect="1"/>
          </p:cNvPicPr>
          <p:nvPr/>
        </p:nvPicPr>
        <p:blipFill>
          <a:blip r:embed="rId3"/>
          <a:stretch>
            <a:fillRect/>
          </a:stretch>
        </p:blipFill>
        <p:spPr>
          <a:xfrm>
            <a:off x="4386469" y="4957544"/>
            <a:ext cx="3021496" cy="19965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8521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500"/>
                                  </p:stCondLst>
                                  <p:childTnLst>
                                    <p:animEffect transition="out" filter="fade">
                                      <p:cBhvr>
                                        <p:cTn id="6" dur="1750"/>
                                        <p:tgtEl>
                                          <p:spTgt spid="8"/>
                                        </p:tgtEl>
                                      </p:cBhvr>
                                    </p:animEffect>
                                    <p:anim calcmode="lin" valueType="num">
                                      <p:cBhvr>
                                        <p:cTn id="7" dur="1750"/>
                                        <p:tgtEl>
                                          <p:spTgt spid="8"/>
                                        </p:tgtEl>
                                        <p:attrNameLst>
                                          <p:attrName>ppt_x</p:attrName>
                                        </p:attrNameLst>
                                      </p:cBhvr>
                                      <p:tavLst>
                                        <p:tav tm="0">
                                          <p:val>
                                            <p:strVal val="ppt_x"/>
                                          </p:val>
                                        </p:tav>
                                        <p:tav tm="100000">
                                          <p:val>
                                            <p:strVal val="ppt_x"/>
                                          </p:val>
                                        </p:tav>
                                      </p:tavLst>
                                    </p:anim>
                                    <p:anim calcmode="lin" valueType="num">
                                      <p:cBhvr>
                                        <p:cTn id="8" dur="1750"/>
                                        <p:tgtEl>
                                          <p:spTgt spid="8"/>
                                        </p:tgtEl>
                                        <p:attrNameLst>
                                          <p:attrName>ppt_y</p:attrName>
                                        </p:attrNameLst>
                                      </p:cBhvr>
                                      <p:tavLst>
                                        <p:tav tm="0">
                                          <p:val>
                                            <p:strVal val="ppt_y"/>
                                          </p:val>
                                        </p:tav>
                                        <p:tav tm="100000">
                                          <p:val>
                                            <p:strVal val="ppt_y+.1"/>
                                          </p:val>
                                        </p:tav>
                                      </p:tavLst>
                                    </p:anim>
                                    <p:set>
                                      <p:cBhvr>
                                        <p:cTn id="9" dur="1" fill="hold">
                                          <p:stCondLst>
                                            <p:cond delay="1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C4CE3A-5E2D-C549-D37B-4EA8B5BF4E11}"/>
              </a:ext>
            </a:extLst>
          </p:cNvPr>
          <p:cNvSpPr>
            <a:spLocks noGrp="1"/>
          </p:cNvSpPr>
          <p:nvPr>
            <p:ph type="title"/>
          </p:nvPr>
        </p:nvSpPr>
        <p:spPr>
          <a:xfrm>
            <a:off x="2647571" y="2498334"/>
            <a:ext cx="6896858" cy="930666"/>
          </a:xfrm>
        </p:spPr>
        <p:txBody>
          <a:bodyPr/>
          <a:lstStyle/>
          <a:p>
            <a:pPr algn="ctr"/>
            <a:r>
              <a:rPr lang="en-US" dirty="0"/>
              <a:t>Find your role.</a:t>
            </a:r>
          </a:p>
        </p:txBody>
      </p:sp>
    </p:spTree>
    <p:extLst>
      <p:ext uri="{BB962C8B-B14F-4D97-AF65-F5344CB8AC3E}">
        <p14:creationId xmlns:p14="http://schemas.microsoft.com/office/powerpoint/2010/main" val="2856326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066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D5174D-8356-1A2D-E0DC-CE9F0F07C7EC}"/>
              </a:ext>
            </a:extLst>
          </p:cNvPr>
          <p:cNvSpPr txBox="1"/>
          <p:nvPr/>
        </p:nvSpPr>
        <p:spPr>
          <a:xfrm>
            <a:off x="3001617" y="2046815"/>
            <a:ext cx="6096000" cy="3693319"/>
          </a:xfrm>
          <a:prstGeom prst="rect">
            <a:avLst/>
          </a:prstGeom>
          <a:noFill/>
        </p:spPr>
        <p:txBody>
          <a:bodyPr wrap="square">
            <a:spAutoFit/>
          </a:bodyPr>
          <a:lstStyle/>
          <a:p>
            <a:pPr algn="ctr"/>
            <a:r>
              <a:rPr lang="en-US" dirty="0"/>
              <a:t>Sources:</a:t>
            </a:r>
          </a:p>
          <a:p>
            <a:pPr algn="ctr"/>
            <a:r>
              <a:rPr lang="en-US" dirty="0">
                <a:hlinkClick r:id="rId3"/>
              </a:rPr>
              <a:t>https://queerbrownvegan.com/what-is-climate-doomism/</a:t>
            </a:r>
            <a:endParaRPr lang="en-US" dirty="0"/>
          </a:p>
          <a:p>
            <a:pPr algn="ctr"/>
            <a:r>
              <a:rPr lang="en-US" dirty="0">
                <a:hlinkClick r:id="rId4"/>
              </a:rPr>
              <a:t>http://ph.lacounty.gov/eh/climatechange/index.htm</a:t>
            </a:r>
            <a:endParaRPr lang="en-US" dirty="0"/>
          </a:p>
          <a:p>
            <a:pPr algn="ctr"/>
            <a:r>
              <a:rPr lang="en-US" dirty="0">
                <a:hlinkClick r:id="rId5"/>
              </a:rPr>
              <a:t>http://eycej.org/</a:t>
            </a:r>
            <a:endParaRPr lang="en-US" dirty="0"/>
          </a:p>
          <a:p>
            <a:pPr algn="ctr"/>
            <a:r>
              <a:rPr lang="en-US" dirty="0">
                <a:hlinkClick r:id="rId6">
                  <a:extLst>
                    <a:ext uri="{A12FA001-AC4F-418D-AE19-62706E023703}">
                      <ahyp:hlinkClr xmlns:ahyp="http://schemas.microsoft.com/office/drawing/2018/hyperlinkcolor" val="tx"/>
                    </a:ext>
                  </a:extLst>
                </a:hlinkClick>
              </a:rPr>
              <a:t>https://experience.arcgis.com/experience/1c21c53da8de48f1b946f3402fbae55c/page/SB-535-Disadvantaged-Communities/</a:t>
            </a:r>
            <a:endParaRPr lang="en-US" dirty="0"/>
          </a:p>
          <a:p>
            <a:pPr algn="ctr"/>
            <a:r>
              <a:rPr lang="en-US" dirty="0">
                <a:hlinkClick r:id="rId7">
                  <a:extLst>
                    <a:ext uri="{A12FA001-AC4F-418D-AE19-62706E023703}">
                      <ahyp:hlinkClr xmlns:ahyp="http://schemas.microsoft.com/office/drawing/2018/hyperlinkcolor" val="tx"/>
                    </a:ext>
                  </a:extLst>
                </a:hlinkClick>
              </a:rPr>
              <a:t>https://climateclock.world/news</a:t>
            </a:r>
            <a:endParaRPr lang="en-US" dirty="0"/>
          </a:p>
          <a:p>
            <a:pPr algn="ctr"/>
            <a:r>
              <a:rPr lang="en-US" dirty="0">
                <a:hlinkClick r:id="rId8">
                  <a:extLst>
                    <a:ext uri="{A12FA001-AC4F-418D-AE19-62706E023703}">
                      <ahyp:hlinkClr xmlns:ahyp="http://schemas.microsoft.com/office/drawing/2018/hyperlinkcolor" val="tx"/>
                    </a:ext>
                  </a:extLst>
                </a:hlinkClick>
              </a:rPr>
              <a:t>https://thebulletin.org/doomsday-clock/</a:t>
            </a:r>
            <a:r>
              <a:rPr lang="en-US" dirty="0"/>
              <a:t> </a:t>
            </a:r>
          </a:p>
          <a:p>
            <a:pPr algn="ctr"/>
            <a:endParaRPr lang="en-US" b="1" dirty="0"/>
          </a:p>
          <a:p>
            <a:pPr algn="ctr"/>
            <a:endParaRPr lang="en-US" b="1" dirty="0"/>
          </a:p>
          <a:p>
            <a:pPr algn="ctr"/>
            <a:endParaRPr lang="en-US" b="1" dirty="0"/>
          </a:p>
          <a:p>
            <a:pPr algn="ctr"/>
            <a:endParaRPr lang="en-US" dirty="0"/>
          </a:p>
          <a:p>
            <a:pPr algn="ctr"/>
            <a:endParaRPr lang="en-US" dirty="0"/>
          </a:p>
        </p:txBody>
      </p:sp>
    </p:spTree>
    <p:extLst>
      <p:ext uri="{BB962C8B-B14F-4D97-AF65-F5344CB8AC3E}">
        <p14:creationId xmlns:p14="http://schemas.microsoft.com/office/powerpoint/2010/main" val="405658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5251"/>
        </a:solidFill>
        <a:effectLst/>
      </p:bgPr>
    </p:bg>
    <p:spTree>
      <p:nvGrpSpPr>
        <p:cNvPr id="1" name=""/>
        <p:cNvGrpSpPr/>
        <p:nvPr/>
      </p:nvGrpSpPr>
      <p:grpSpPr>
        <a:xfrm>
          <a:off x="0" y="0"/>
          <a:ext cx="0" cy="0"/>
          <a:chOff x="0" y="0"/>
          <a:chExt cx="0" cy="0"/>
        </a:xfrm>
      </p:grpSpPr>
      <p:pic>
        <p:nvPicPr>
          <p:cNvPr id="11" name="New Recording">
            <a:hlinkClick r:id="" action="ppaction://media"/>
            <a:extLst>
              <a:ext uri="{FF2B5EF4-FFF2-40B4-BE49-F238E27FC236}">
                <a16:creationId xmlns:a16="http://schemas.microsoft.com/office/drawing/2014/main" id="{1495B65A-670E-4FAD-74EB-A4BF0D7B7864}"/>
              </a:ext>
            </a:extLst>
          </p:cNvPr>
          <p:cNvPicPr>
            <a:picLocks noChangeAspect="1"/>
          </p:cNvPicPr>
          <p:nvPr>
            <a:audioFile r:link="rId1"/>
            <p:extLst>
              <p:ext uri="{DAA4B4D4-6D71-4841-9C94-3DE7FCFB9230}">
                <p14:media xmlns:p14="http://schemas.microsoft.com/office/powerpoint/2010/main" r:embed="rId2">
                  <p14:trim end="613.3333"/>
                </p14:media>
              </p:ext>
            </p:extLst>
          </p:nvPr>
        </p:nvPicPr>
        <p:blipFill>
          <a:blip r:embed="rId5"/>
          <a:stretch>
            <a:fillRect/>
          </a:stretch>
        </p:blipFill>
        <p:spPr>
          <a:xfrm>
            <a:off x="5943600" y="3276600"/>
            <a:ext cx="304800" cy="304800"/>
          </a:xfrm>
          <a:prstGeom prst="rect">
            <a:avLst/>
          </a:prstGeom>
        </p:spPr>
      </p:pic>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CF8EC6-6318-22E8-10F2-5BE92E3C4399}"/>
              </a:ext>
            </a:extLst>
          </p:cNvPr>
          <p:cNvPicPr>
            <a:picLocks noChangeAspect="1"/>
          </p:cNvPicPr>
          <p:nvPr/>
        </p:nvPicPr>
        <p:blipFill rotWithShape="1">
          <a:blip r:embed="rId6"/>
          <a:srcRect l="2439" r="10732" b="25836"/>
          <a:stretch/>
        </p:blipFill>
        <p:spPr>
          <a:xfrm>
            <a:off x="609651" y="0"/>
            <a:ext cx="11074571" cy="6858000"/>
          </a:xfrm>
          <a:custGeom>
            <a:avLst/>
            <a:gdLst/>
            <a:ahLst/>
            <a:cxnLst/>
            <a:rect l="l" t="t" r="r" b="b"/>
            <a:pathLst>
              <a:path w="6897687" h="5759451">
                <a:moveTo>
                  <a:pt x="0" y="0"/>
                </a:moveTo>
                <a:lnTo>
                  <a:pt x="6897687" y="0"/>
                </a:lnTo>
                <a:lnTo>
                  <a:pt x="6897687" y="5759451"/>
                </a:lnTo>
                <a:lnTo>
                  <a:pt x="0" y="5759451"/>
                </a:lnTo>
                <a:close/>
              </a:path>
            </a:pathLst>
          </a:custGeom>
        </p:spPr>
      </p:pic>
    </p:spTree>
    <p:extLst>
      <p:ext uri="{BB962C8B-B14F-4D97-AF65-F5344CB8AC3E}">
        <p14:creationId xmlns:p14="http://schemas.microsoft.com/office/powerpoint/2010/main" val="75281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5" fill="hold"/>
                                        <p:tgtEl>
                                          <p:spTgt spid="11"/>
                                        </p:tgtEl>
                                      </p:cBhvr>
                                    </p:cmd>
                                  </p:childTnLst>
                                </p:cTn>
                              </p:par>
                            </p:childTnLst>
                          </p:cTn>
                        </p:par>
                        <p:par>
                          <p:cTn id="7" fill="hold">
                            <p:stCondLst>
                              <p:cond delay="14745"/>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rgbClr val="FF0000"/>
            </a:gs>
            <a:gs pos="83000">
              <a:srgbClr val="00B0F0"/>
            </a:gs>
            <a:gs pos="100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3</a:t>
            </a:fld>
            <a:endParaRPr lang="en-US"/>
          </a:p>
        </p:txBody>
      </p:sp>
      <p:pic>
        <p:nvPicPr>
          <p:cNvPr id="23" name="Picture 22">
            <a:extLst>
              <a:ext uri="{FF2B5EF4-FFF2-40B4-BE49-F238E27FC236}">
                <a16:creationId xmlns:a16="http://schemas.microsoft.com/office/drawing/2014/main" id="{C251131C-6193-E038-17BE-26474702B079}"/>
              </a:ext>
            </a:extLst>
          </p:cNvPr>
          <p:cNvPicPr>
            <a:picLocks noChangeAspect="1"/>
          </p:cNvPicPr>
          <p:nvPr/>
        </p:nvPicPr>
        <p:blipFill>
          <a:blip r:embed="rId3"/>
          <a:stretch>
            <a:fillRect/>
          </a:stretch>
        </p:blipFill>
        <p:spPr>
          <a:xfrm>
            <a:off x="0" y="2136233"/>
            <a:ext cx="12192000" cy="2558815"/>
          </a:xfrm>
          <a:prstGeom prst="rect">
            <a:avLst/>
          </a:prstGeom>
        </p:spPr>
      </p:pic>
    </p:spTree>
    <p:extLst>
      <p:ext uri="{BB962C8B-B14F-4D97-AF65-F5344CB8AC3E}">
        <p14:creationId xmlns:p14="http://schemas.microsoft.com/office/powerpoint/2010/main" val="56002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BAC6C-58DD-7A6C-1789-83E100A22872}"/>
              </a:ext>
            </a:extLst>
          </p:cNvPr>
          <p:cNvPicPr>
            <a:picLocks noChangeAspect="1"/>
          </p:cNvPicPr>
          <p:nvPr/>
        </p:nvPicPr>
        <p:blipFill rotWithShape="1">
          <a:blip r:embed="rId3"/>
          <a:srcRect b="62965"/>
          <a:stretch/>
        </p:blipFill>
        <p:spPr>
          <a:xfrm>
            <a:off x="2094680" y="4541795"/>
            <a:ext cx="8477312" cy="1848446"/>
          </a:xfrm>
          <a:prstGeom prst="rect">
            <a:avLst/>
          </a:prstGeom>
        </p:spPr>
      </p:pic>
      <p:pic>
        <p:nvPicPr>
          <p:cNvPr id="8" name="Picture 7">
            <a:extLst>
              <a:ext uri="{FF2B5EF4-FFF2-40B4-BE49-F238E27FC236}">
                <a16:creationId xmlns:a16="http://schemas.microsoft.com/office/drawing/2014/main" id="{B43436D2-9607-F114-7FD6-C9C16007C0ED}"/>
              </a:ext>
            </a:extLst>
          </p:cNvPr>
          <p:cNvPicPr>
            <a:picLocks noChangeAspect="1"/>
          </p:cNvPicPr>
          <p:nvPr/>
        </p:nvPicPr>
        <p:blipFill>
          <a:blip r:embed="rId4"/>
          <a:stretch>
            <a:fillRect/>
          </a:stretch>
        </p:blipFill>
        <p:spPr>
          <a:xfrm>
            <a:off x="2094680" y="582641"/>
            <a:ext cx="8477312" cy="1733563"/>
          </a:xfrm>
          <a:prstGeom prst="rect">
            <a:avLst/>
          </a:prstGeom>
        </p:spPr>
      </p:pic>
      <p:pic>
        <p:nvPicPr>
          <p:cNvPr id="11" name="Picture 10">
            <a:extLst>
              <a:ext uri="{FF2B5EF4-FFF2-40B4-BE49-F238E27FC236}">
                <a16:creationId xmlns:a16="http://schemas.microsoft.com/office/drawing/2014/main" id="{DA43DB8E-9756-A3EF-1ED8-D9AC5B6D4A7D}"/>
              </a:ext>
            </a:extLst>
          </p:cNvPr>
          <p:cNvPicPr>
            <a:picLocks noChangeAspect="1"/>
          </p:cNvPicPr>
          <p:nvPr/>
        </p:nvPicPr>
        <p:blipFill rotWithShape="1">
          <a:blip r:embed="rId3"/>
          <a:srcRect t="64859"/>
          <a:stretch/>
        </p:blipFill>
        <p:spPr>
          <a:xfrm>
            <a:off x="2094680" y="2552029"/>
            <a:ext cx="8477312" cy="1753941"/>
          </a:xfrm>
          <a:prstGeom prst="rect">
            <a:avLst/>
          </a:prstGeom>
        </p:spPr>
      </p:pic>
    </p:spTree>
    <p:extLst>
      <p:ext uri="{BB962C8B-B14F-4D97-AF65-F5344CB8AC3E}">
        <p14:creationId xmlns:p14="http://schemas.microsoft.com/office/powerpoint/2010/main" val="3869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5</a:t>
            </a:fld>
            <a:endParaRPr lang="en-US"/>
          </a:p>
        </p:txBody>
      </p:sp>
      <p:pic>
        <p:nvPicPr>
          <p:cNvPr id="6" name="Picture 5">
            <a:extLst>
              <a:ext uri="{FF2B5EF4-FFF2-40B4-BE49-F238E27FC236}">
                <a16:creationId xmlns:a16="http://schemas.microsoft.com/office/drawing/2014/main" id="{0F3DD91F-309D-BFB8-B238-6C157C73FE26}"/>
              </a:ext>
            </a:extLst>
          </p:cNvPr>
          <p:cNvPicPr>
            <a:picLocks noChangeAspect="1"/>
          </p:cNvPicPr>
          <p:nvPr/>
        </p:nvPicPr>
        <p:blipFill>
          <a:blip r:embed="rId3"/>
          <a:stretch>
            <a:fillRect/>
          </a:stretch>
        </p:blipFill>
        <p:spPr>
          <a:xfrm>
            <a:off x="1" y="4820"/>
            <a:ext cx="12192000" cy="6853180"/>
          </a:xfrm>
          <a:prstGeom prst="rect">
            <a:avLst/>
          </a:prstGeom>
        </p:spPr>
      </p:pic>
    </p:spTree>
    <p:extLst>
      <p:ext uri="{BB962C8B-B14F-4D97-AF65-F5344CB8AC3E}">
        <p14:creationId xmlns:p14="http://schemas.microsoft.com/office/powerpoint/2010/main" val="1933060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2647571" y="2498334"/>
            <a:ext cx="6896858" cy="930666"/>
          </a:xfrm>
        </p:spPr>
        <p:txBody>
          <a:bodyPr/>
          <a:lstStyle/>
          <a:p>
            <a:pPr algn="ctr"/>
            <a:r>
              <a:rPr lang="en-US" dirty="0"/>
              <a:t>Climate </a:t>
            </a:r>
            <a:r>
              <a:rPr lang="en-US" dirty="0" err="1"/>
              <a:t>doomism</a:t>
            </a:r>
            <a:endParaRPr lang="en-US" dirty="0"/>
          </a:p>
        </p:txBody>
      </p:sp>
    </p:spTree>
    <p:extLst>
      <p:ext uri="{BB962C8B-B14F-4D97-AF65-F5344CB8AC3E}">
        <p14:creationId xmlns:p14="http://schemas.microsoft.com/office/powerpoint/2010/main" val="231323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45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BA9CA8"/>
        </a:solidFill>
        <a:effectLst/>
      </p:bgPr>
    </p:bg>
    <p:spTree>
      <p:nvGrpSpPr>
        <p:cNvPr id="1" name=""/>
        <p:cNvGrpSpPr/>
        <p:nvPr/>
      </p:nvGrpSpPr>
      <p:grpSpPr>
        <a:xfrm>
          <a:off x="0" y="0"/>
          <a:ext cx="0" cy="0"/>
          <a:chOff x="0" y="0"/>
          <a:chExt cx="0" cy="0"/>
        </a:xfrm>
      </p:grpSpPr>
      <p:pic>
        <p:nvPicPr>
          <p:cNvPr id="7" name="Picture 6" descr="Bunny stuff lying in bed and alarm clock">
            <a:extLst>
              <a:ext uri="{FF2B5EF4-FFF2-40B4-BE49-F238E27FC236}">
                <a16:creationId xmlns:a16="http://schemas.microsoft.com/office/drawing/2014/main" id="{9B9CD2FE-8C82-0C5A-3B3E-E381E119862F}"/>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3430255" y="1473831"/>
            <a:ext cx="5331489" cy="3910337"/>
          </a:xfrm>
          <a:prstGeom prst="rect">
            <a:avLst/>
          </a:prstGeom>
        </p:spPr>
      </p:pic>
    </p:spTree>
    <p:extLst>
      <p:ext uri="{BB962C8B-B14F-4D97-AF65-F5344CB8AC3E}">
        <p14:creationId xmlns:p14="http://schemas.microsoft.com/office/powerpoint/2010/main" val="33143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9</a:t>
            </a:fld>
            <a:endParaRPr lang="en-US"/>
          </a:p>
        </p:txBody>
      </p:sp>
      <p:pic>
        <p:nvPicPr>
          <p:cNvPr id="3" name="Picture 2">
            <a:extLst>
              <a:ext uri="{FF2B5EF4-FFF2-40B4-BE49-F238E27FC236}">
                <a16:creationId xmlns:a16="http://schemas.microsoft.com/office/drawing/2014/main" id="{38F29276-90C6-FBFA-54B3-2BCD7E47A4C0}"/>
              </a:ext>
            </a:extLst>
          </p:cNvPr>
          <p:cNvPicPr>
            <a:picLocks noChangeAspect="1"/>
          </p:cNvPicPr>
          <p:nvPr/>
        </p:nvPicPr>
        <p:blipFill>
          <a:blip r:embed="rId3"/>
          <a:stretch>
            <a:fillRect/>
          </a:stretch>
        </p:blipFill>
        <p:spPr>
          <a:xfrm>
            <a:off x="1847819" y="758679"/>
            <a:ext cx="8496362" cy="1481771"/>
          </a:xfrm>
          <a:prstGeom prst="rect">
            <a:avLst/>
          </a:prstGeom>
        </p:spPr>
      </p:pic>
      <p:pic>
        <p:nvPicPr>
          <p:cNvPr id="5" name="Picture 4">
            <a:extLst>
              <a:ext uri="{FF2B5EF4-FFF2-40B4-BE49-F238E27FC236}">
                <a16:creationId xmlns:a16="http://schemas.microsoft.com/office/drawing/2014/main" id="{EEB83BD2-DE7B-2B66-3F27-68317A9F82E1}"/>
              </a:ext>
            </a:extLst>
          </p:cNvPr>
          <p:cNvPicPr>
            <a:picLocks noChangeAspect="1"/>
          </p:cNvPicPr>
          <p:nvPr/>
        </p:nvPicPr>
        <p:blipFill>
          <a:blip r:embed="rId4"/>
          <a:stretch>
            <a:fillRect/>
          </a:stretch>
        </p:blipFill>
        <p:spPr>
          <a:xfrm>
            <a:off x="1885919" y="2564911"/>
            <a:ext cx="8458262" cy="1476386"/>
          </a:xfrm>
          <a:prstGeom prst="rect">
            <a:avLst/>
          </a:prstGeom>
        </p:spPr>
      </p:pic>
      <p:pic>
        <p:nvPicPr>
          <p:cNvPr id="7" name="Picture 6">
            <a:extLst>
              <a:ext uri="{FF2B5EF4-FFF2-40B4-BE49-F238E27FC236}">
                <a16:creationId xmlns:a16="http://schemas.microsoft.com/office/drawing/2014/main" id="{2D733125-83A5-4575-AAF2-219297815DC5}"/>
              </a:ext>
            </a:extLst>
          </p:cNvPr>
          <p:cNvPicPr>
            <a:picLocks noChangeAspect="1"/>
          </p:cNvPicPr>
          <p:nvPr/>
        </p:nvPicPr>
        <p:blipFill>
          <a:blip r:embed="rId5"/>
          <a:stretch>
            <a:fillRect/>
          </a:stretch>
        </p:blipFill>
        <p:spPr>
          <a:xfrm>
            <a:off x="1885919" y="4365758"/>
            <a:ext cx="8486837" cy="1733563"/>
          </a:xfrm>
          <a:prstGeom prst="rect">
            <a:avLst/>
          </a:prstGeom>
        </p:spPr>
      </p:pic>
    </p:spTree>
    <p:extLst>
      <p:ext uri="{BB962C8B-B14F-4D97-AF65-F5344CB8AC3E}">
        <p14:creationId xmlns:p14="http://schemas.microsoft.com/office/powerpoint/2010/main" val="383973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schemas.microsoft.com/sharepoint/v3"/>
    <ds:schemaRef ds:uri="http://schemas.openxmlformats.org/package/2006/metadata/core-properties"/>
    <ds:schemaRef ds:uri="http://purl.org/dc/elements/1.1/"/>
    <ds:schemaRef ds:uri="http://schemas.microsoft.com/office/2006/metadata/properties"/>
    <ds:schemaRef ds:uri="http://purl.org/dc/dcmitype/"/>
    <ds:schemaRef ds:uri="230e9df3-be65-4c73-a93b-d1236ebd677e"/>
    <ds:schemaRef ds:uri="http://schemas.microsoft.com/office/2006/documentManagement/types"/>
    <ds:schemaRef ds:uri="http://schemas.microsoft.com/office/infopath/2007/PartnerControls"/>
    <ds:schemaRef ds:uri="16c05727-aa75-4e4a-9b5f-8a80a1165891"/>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{7B9119A2-6EC7-47CC-92F0-16AD56412AE5}tf33713516_win32</Template>
  <TotalTime>182</TotalTime>
  <Words>818</Words>
  <Application>Microsoft Office PowerPoint</Application>
  <PresentationFormat>Widescreen</PresentationFormat>
  <Paragraphs>51</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Gill Sans MT</vt:lpstr>
      <vt:lpstr>Noto Serif</vt:lpstr>
      <vt:lpstr>Walbaum Display</vt:lpstr>
      <vt:lpstr>3DFloatVTI</vt:lpstr>
      <vt:lpstr>PowerPoint Presentation</vt:lpstr>
      <vt:lpstr>PowerPoint Presentation</vt:lpstr>
      <vt:lpstr>PowerPoint Presentation</vt:lpstr>
      <vt:lpstr>PowerPoint Presentation</vt:lpstr>
      <vt:lpstr>PowerPoint Presentation</vt:lpstr>
      <vt:lpstr>Climate doomism</vt:lpstr>
      <vt:lpstr>PowerPoint Presentation</vt:lpstr>
      <vt:lpstr>PowerPoint Presentation</vt:lpstr>
      <vt:lpstr>PowerPoint Presentation</vt:lpstr>
      <vt:lpstr>PowerPoint Presentation</vt:lpstr>
      <vt:lpstr>PowerPoint Presentation</vt:lpstr>
      <vt:lpstr>Find your role.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Lizette Romano</dc:creator>
  <cp:lastModifiedBy>Lizette Romano</cp:lastModifiedBy>
  <cp:revision>1</cp:revision>
  <dcterms:created xsi:type="dcterms:W3CDTF">2022-05-19T02:57:48Z</dcterms:created>
  <dcterms:modified xsi:type="dcterms:W3CDTF">2022-05-25T06:04:28Z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