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Oswald-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Oswa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3350fa8b1e1bc56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350fa8b1e1bc56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e6415db7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e6415db7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e5b6c01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e5b6c01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e5a673517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4e5a673517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4e6415db7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4e6415db7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4d883a740d100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4d883a740d100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 the last 15 years transgender population have been able to go to school and the CENESEX helps talk to the schools to allow them to understand why the individual needs to dress a certain way</a:t>
            </a:r>
            <a:endParaRPr/>
          </a:p>
          <a:p>
            <a:pPr indent="-298450" lvl="0" marL="457200" rtl="0" algn="l">
              <a:spcBef>
                <a:spcPts val="0"/>
              </a:spcBef>
              <a:spcAft>
                <a:spcPts val="0"/>
              </a:spcAft>
              <a:buSzPts val="1100"/>
              <a:buChar char="-"/>
            </a:pPr>
            <a:r>
              <a:rPr lang="en"/>
              <a:t>They help them go through the transition surgery and get on the waiting list about 456 on the list and it might start back up at 2019</a:t>
            </a:r>
            <a:endParaRPr/>
          </a:p>
          <a:p>
            <a:pPr indent="-298450" lvl="0" marL="457200" rtl="0" algn="l">
              <a:spcBef>
                <a:spcPts val="0"/>
              </a:spcBef>
              <a:spcAft>
                <a:spcPts val="0"/>
              </a:spcAft>
              <a:buSzPts val="1100"/>
              <a:buChar char="-"/>
            </a:pPr>
            <a:r>
              <a:rPr lang="en"/>
              <a:t>They have done 50 surgeries since 1986</a:t>
            </a:r>
            <a:endParaRPr/>
          </a:p>
          <a:p>
            <a:pPr indent="-298450" lvl="0" marL="457200" rtl="0" algn="l">
              <a:spcBef>
                <a:spcPts val="0"/>
              </a:spcBef>
              <a:spcAft>
                <a:spcPts val="0"/>
              </a:spcAft>
              <a:buSzPts val="1100"/>
              <a:buChar char="-"/>
            </a:pPr>
            <a:r>
              <a:rPr lang="en"/>
              <a:t>They have hormones available for them as well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e6415db7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e6415db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b0c0ab3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b0c0ab3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e5a67351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e5a67351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4e6415db7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4e6415db7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4e5a673517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4e5a67351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4cb19cbe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4cb19cbe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4cb19cbe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cb19cbe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b0c0ab3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b0c0ab3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cb19cbee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cb19cbee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cb19cbee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cb19cbee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hyperlink" Target="https://data.worldbank.org/indicator/SP.DYN.IMRT.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a:effectLst>
            <a:outerShdw rotWithShape="0" algn="bl" dir="5400000" dist="19050">
              <a:srgbClr val="000000">
                <a:alpha val="0"/>
              </a:srgbClr>
            </a:outerShdw>
          </a:effectLst>
        </p:spPr>
      </p:pic>
      <p:sp>
        <p:nvSpPr>
          <p:cNvPr id="55" name="Google Shape;55;p13"/>
          <p:cNvSpPr txBox="1"/>
          <p:nvPr>
            <p:ph type="ctrTitle"/>
          </p:nvPr>
        </p:nvSpPr>
        <p:spPr>
          <a:xfrm>
            <a:off x="2934600" y="1050950"/>
            <a:ext cx="6209400" cy="101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HSC 420: Global Health</a:t>
            </a:r>
            <a:endParaRPr>
              <a:solidFill>
                <a:srgbClr val="000000"/>
              </a:solidFill>
              <a:latin typeface="Oswald"/>
              <a:ea typeface="Oswald"/>
              <a:cs typeface="Oswald"/>
              <a:sym typeface="Oswald"/>
            </a:endParaRPr>
          </a:p>
        </p:txBody>
      </p:sp>
      <p:sp>
        <p:nvSpPr>
          <p:cNvPr id="56" name="Google Shape;56;p13"/>
          <p:cNvSpPr txBox="1"/>
          <p:nvPr>
            <p:ph idx="1" type="subTitle"/>
          </p:nvPr>
        </p:nvSpPr>
        <p:spPr>
          <a:xfrm>
            <a:off x="3090450" y="3157525"/>
            <a:ext cx="5897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000000"/>
                </a:solidFill>
                <a:latin typeface="Oswald"/>
                <a:ea typeface="Oswald"/>
                <a:cs typeface="Oswald"/>
                <a:sym typeface="Oswald"/>
              </a:rPr>
              <a:t>Yesenia Basulto, Paola Gutierrez, Lizette Romano, Misty Ruiz, and Michelle Weinberger</a:t>
            </a:r>
            <a:endParaRPr sz="2600">
              <a:solidFill>
                <a:srgbClr val="0000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Mental Health</a:t>
            </a:r>
            <a:endParaRPr>
              <a:latin typeface="Oswald"/>
              <a:ea typeface="Oswald"/>
              <a:cs typeface="Oswald"/>
              <a:sym typeface="Oswald"/>
            </a:endParaRPr>
          </a:p>
        </p:txBody>
      </p:sp>
      <p:sp>
        <p:nvSpPr>
          <p:cNvPr id="117" name="Google Shape;117;p22"/>
          <p:cNvSpPr txBox="1"/>
          <p:nvPr>
            <p:ph idx="1" type="body"/>
          </p:nvPr>
        </p:nvSpPr>
        <p:spPr>
          <a:xfrm>
            <a:off x="311700" y="1152475"/>
            <a:ext cx="5153100" cy="36576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Oswald"/>
              <a:buChar char="●"/>
            </a:pPr>
            <a:r>
              <a:rPr lang="en">
                <a:solidFill>
                  <a:schemeClr val="lt1"/>
                </a:solidFill>
                <a:latin typeface="Oswald"/>
                <a:ea typeface="Oswald"/>
                <a:cs typeface="Oswald"/>
                <a:sym typeface="Oswald"/>
              </a:rPr>
              <a:t>Strongly recommended to bring family members to visits</a:t>
            </a:r>
            <a:endParaRPr>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lang="en">
                <a:solidFill>
                  <a:schemeClr val="lt1"/>
                </a:solidFill>
                <a:latin typeface="Oswald"/>
                <a:ea typeface="Oswald"/>
                <a:cs typeface="Oswald"/>
                <a:sym typeface="Oswald"/>
              </a:rPr>
              <a:t>Holistic approach </a:t>
            </a:r>
            <a:endParaRPr>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lang="en">
                <a:solidFill>
                  <a:schemeClr val="lt1"/>
                </a:solidFill>
                <a:latin typeface="Oswald"/>
                <a:ea typeface="Oswald"/>
                <a:cs typeface="Oswald"/>
                <a:sym typeface="Oswald"/>
              </a:rPr>
              <a:t>Anyone may report things that seem off from an individual to the clinic, but often times done by teachers or family members</a:t>
            </a:r>
            <a:endParaRPr>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i="1" lang="en">
                <a:solidFill>
                  <a:schemeClr val="lt1"/>
                </a:solidFill>
                <a:latin typeface="Oswald"/>
                <a:ea typeface="Oswald"/>
                <a:cs typeface="Oswald"/>
                <a:sym typeface="Oswald"/>
              </a:rPr>
              <a:t>Centro Diagnostico </a:t>
            </a:r>
            <a:r>
              <a:rPr lang="en">
                <a:solidFill>
                  <a:schemeClr val="lt1"/>
                </a:solidFill>
                <a:latin typeface="Oswald"/>
                <a:ea typeface="Oswald"/>
                <a:cs typeface="Oswald"/>
                <a:sym typeface="Oswald"/>
              </a:rPr>
              <a:t>works with family members, social workers and doctors to find the best learning approach for children with mental health disorders</a:t>
            </a:r>
            <a:endParaRPr>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i="1" lang="en">
                <a:solidFill>
                  <a:schemeClr val="lt1"/>
                </a:solidFill>
                <a:latin typeface="Oswald"/>
                <a:ea typeface="Oswald"/>
                <a:cs typeface="Oswald"/>
                <a:sym typeface="Oswald"/>
              </a:rPr>
              <a:t>Educa Tu Hijo </a:t>
            </a:r>
            <a:r>
              <a:rPr lang="en">
                <a:solidFill>
                  <a:schemeClr val="lt1"/>
                </a:solidFill>
                <a:latin typeface="Oswald"/>
                <a:ea typeface="Oswald"/>
                <a:cs typeface="Oswald"/>
                <a:sym typeface="Oswald"/>
              </a:rPr>
              <a:t>is a program to educate parents going through family crisis</a:t>
            </a:r>
            <a:endParaRPr>
              <a:solidFill>
                <a:schemeClr val="lt1"/>
              </a:solidFill>
              <a:latin typeface="Oswald"/>
              <a:ea typeface="Oswald"/>
              <a:cs typeface="Oswald"/>
              <a:sym typeface="Oswald"/>
            </a:endParaRPr>
          </a:p>
          <a:p>
            <a:pPr indent="0" lvl="0" marL="0" rtl="0" algn="l">
              <a:spcBef>
                <a:spcPts val="1600"/>
              </a:spcBef>
              <a:spcAft>
                <a:spcPts val="1600"/>
              </a:spcAft>
              <a:buNone/>
            </a:pPr>
            <a:r>
              <a:t/>
            </a:r>
            <a:endParaRPr>
              <a:solidFill>
                <a:schemeClr val="lt1"/>
              </a:solidFill>
            </a:endParaRPr>
          </a:p>
        </p:txBody>
      </p:sp>
      <p:pic>
        <p:nvPicPr>
          <p:cNvPr id="118" name="Google Shape;118;p22"/>
          <p:cNvPicPr preferRelativeResize="0"/>
          <p:nvPr/>
        </p:nvPicPr>
        <p:blipFill>
          <a:blip r:embed="rId3">
            <a:alphaModFix/>
          </a:blip>
          <a:stretch>
            <a:fillRect/>
          </a:stretch>
        </p:blipFill>
        <p:spPr>
          <a:xfrm>
            <a:off x="5607075" y="2076450"/>
            <a:ext cx="3374401" cy="2530801"/>
          </a:xfrm>
          <a:prstGeom prst="rect">
            <a:avLst/>
          </a:prstGeom>
          <a:noFill/>
          <a:ln>
            <a:noFill/>
          </a:ln>
        </p:spPr>
      </p:pic>
      <p:pic>
        <p:nvPicPr>
          <p:cNvPr id="119" name="Google Shape;119;p22"/>
          <p:cNvPicPr preferRelativeResize="0"/>
          <p:nvPr/>
        </p:nvPicPr>
        <p:blipFill rotWithShape="1">
          <a:blip r:embed="rId4">
            <a:alphaModFix/>
          </a:blip>
          <a:srcRect b="49034" l="0" r="0" t="20943"/>
          <a:stretch/>
        </p:blipFill>
        <p:spPr>
          <a:xfrm>
            <a:off x="5826800" y="1369850"/>
            <a:ext cx="2784902" cy="447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732851" y="417548"/>
            <a:ext cx="3231325" cy="4308424"/>
          </a:xfrm>
          <a:prstGeom prst="rect">
            <a:avLst/>
          </a:prstGeom>
          <a:noFill/>
          <a:ln>
            <a:noFill/>
          </a:ln>
        </p:spPr>
      </p:pic>
      <p:pic>
        <p:nvPicPr>
          <p:cNvPr id="125" name="Google Shape;125;p23"/>
          <p:cNvPicPr preferRelativeResize="0"/>
          <p:nvPr/>
        </p:nvPicPr>
        <p:blipFill>
          <a:blip r:embed="rId4">
            <a:alphaModFix/>
          </a:blip>
          <a:stretch>
            <a:fillRect/>
          </a:stretch>
        </p:blipFill>
        <p:spPr>
          <a:xfrm>
            <a:off x="5567600" y="445025"/>
            <a:ext cx="2458225" cy="43359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29" name="Shape 129"/>
        <p:cNvGrpSpPr/>
        <p:nvPr/>
      </p:nvGrpSpPr>
      <p:grpSpPr>
        <a:xfrm>
          <a:off x="0" y="0"/>
          <a:ext cx="0" cy="0"/>
          <a:chOff x="0" y="0"/>
          <a:chExt cx="0" cy="0"/>
        </a:xfrm>
      </p:grpSpPr>
      <p:sp>
        <p:nvSpPr>
          <p:cNvPr id="130" name="Google Shape;130;p24"/>
          <p:cNvSpPr txBox="1"/>
          <p:nvPr>
            <p:ph type="title"/>
          </p:nvPr>
        </p:nvSpPr>
        <p:spPr>
          <a:xfrm>
            <a:off x="2221050" y="282675"/>
            <a:ext cx="4701900" cy="5805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Alternative Medicine </a:t>
            </a:r>
            <a:endParaRPr>
              <a:latin typeface="Oswald"/>
              <a:ea typeface="Oswald"/>
              <a:cs typeface="Oswald"/>
              <a:sym typeface="Oswald"/>
            </a:endParaRPr>
          </a:p>
        </p:txBody>
      </p:sp>
      <p:sp>
        <p:nvSpPr>
          <p:cNvPr id="131" name="Google Shape;131;p24"/>
          <p:cNvSpPr txBox="1"/>
          <p:nvPr>
            <p:ph idx="1" type="body"/>
          </p:nvPr>
        </p:nvSpPr>
        <p:spPr>
          <a:xfrm>
            <a:off x="311700" y="1152475"/>
            <a:ext cx="5307300" cy="37386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Recommended by a specialist or hospital to this center</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Different subdivisions in </a:t>
            </a:r>
            <a:r>
              <a:rPr lang="en">
                <a:solidFill>
                  <a:srgbClr val="FFFFFF"/>
                </a:solidFill>
                <a:latin typeface="Oswald"/>
                <a:ea typeface="Oswald"/>
                <a:cs typeface="Oswald"/>
                <a:sym typeface="Oswald"/>
              </a:rPr>
              <a:t>Policlinico</a:t>
            </a:r>
            <a:r>
              <a:rPr lang="en">
                <a:solidFill>
                  <a:srgbClr val="FFFFFF"/>
                </a:solidFill>
                <a:latin typeface="Oswald"/>
                <a:ea typeface="Oswald"/>
                <a:cs typeface="Oswald"/>
                <a:sym typeface="Oswald"/>
              </a:rPr>
              <a:t> Docente Camilo Cienfuegos: </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Physical therapy, occupational therapy, rehabilitation, gymnasium, nutrition</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Minimal use of prescription drugs/ over the counter drugs.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chemeClr val="lt1"/>
                </a:solidFill>
                <a:latin typeface="Oswald"/>
                <a:ea typeface="Oswald"/>
                <a:cs typeface="Oswald"/>
                <a:sym typeface="Oswald"/>
              </a:rPr>
              <a:t> Healing and practices </a:t>
            </a:r>
            <a:r>
              <a:rPr lang="en">
                <a:solidFill>
                  <a:srgbClr val="FFFFFF"/>
                </a:solidFill>
                <a:latin typeface="Oswald"/>
                <a:ea typeface="Oswald"/>
                <a:cs typeface="Oswald"/>
                <a:sym typeface="Oswald"/>
              </a:rPr>
              <a:t>based on</a:t>
            </a:r>
            <a:r>
              <a:rPr lang="en">
                <a:solidFill>
                  <a:srgbClr val="FFFFFF"/>
                </a:solidFill>
                <a:latin typeface="Oswald"/>
                <a:ea typeface="Oswald"/>
                <a:cs typeface="Oswald"/>
                <a:sym typeface="Oswald"/>
              </a:rPr>
              <a:t> Asian natural and traditional medicine, also use:</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Medicinal plants, acupuncture, and Tai Chi</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Belief the use of natural ways of healing is both safer and the recovery is faster. </a:t>
            </a:r>
            <a:endParaRPr>
              <a:solidFill>
                <a:srgbClr val="FFFFFF"/>
              </a:solidFill>
              <a:latin typeface="Oswald"/>
              <a:ea typeface="Oswald"/>
              <a:cs typeface="Oswald"/>
              <a:sym typeface="Oswald"/>
            </a:endParaRPr>
          </a:p>
        </p:txBody>
      </p:sp>
      <p:pic>
        <p:nvPicPr>
          <p:cNvPr id="132" name="Google Shape;132;p24"/>
          <p:cNvPicPr preferRelativeResize="0"/>
          <p:nvPr/>
        </p:nvPicPr>
        <p:blipFill>
          <a:blip r:embed="rId3">
            <a:alphaModFix/>
          </a:blip>
          <a:stretch>
            <a:fillRect/>
          </a:stretch>
        </p:blipFill>
        <p:spPr>
          <a:xfrm>
            <a:off x="5928424" y="1152475"/>
            <a:ext cx="2753375" cy="36711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Escuela Latinoamericana de Medicina (ELAM)</a:t>
            </a:r>
            <a:endParaRPr>
              <a:latin typeface="Oswald"/>
              <a:ea typeface="Oswald"/>
              <a:cs typeface="Oswald"/>
              <a:sym typeface="Oswald"/>
            </a:endParaRPr>
          </a:p>
        </p:txBody>
      </p:sp>
      <p:sp>
        <p:nvSpPr>
          <p:cNvPr id="138" name="Google Shape;138;p25"/>
          <p:cNvSpPr txBox="1"/>
          <p:nvPr>
            <p:ph idx="1" type="body"/>
          </p:nvPr>
        </p:nvSpPr>
        <p:spPr>
          <a:xfrm>
            <a:off x="311700" y="1152475"/>
            <a:ext cx="5635800" cy="3839400"/>
          </a:xfrm>
          <a:prstGeom prst="rect">
            <a:avLst/>
          </a:prstGeom>
          <a:solidFill>
            <a:srgbClr val="073763"/>
          </a:solidFill>
        </p:spPr>
        <p:txBody>
          <a:bodyPr anchorCtr="0" anchor="t" bIns="91425" lIns="91425" spcFirstLastPara="1" rIns="91425" wrap="square" tIns="91425">
            <a:noAutofit/>
          </a:bodyPr>
          <a:lstStyle/>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The Latin American School of Medicine </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For students who cannot afford medical school in their home country </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Give out scholarships every year for students </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Everything is paid for with the scholarship (housing, uniform, food, etc.)</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Have to be under the age of 25 years old</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Students are selected in their own country</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All classes are taught in Spanish </a:t>
            </a:r>
            <a:endParaRPr sz="1600">
              <a:solidFill>
                <a:srgbClr val="FFFFFF"/>
              </a:solidFill>
              <a:latin typeface="Oswald"/>
              <a:ea typeface="Oswald"/>
              <a:cs typeface="Oswald"/>
              <a:sym typeface="Oswald"/>
            </a:endParaRPr>
          </a:p>
          <a:p>
            <a:pPr indent="-330200" lvl="1" marL="914400" rtl="0" algn="l">
              <a:spcBef>
                <a:spcPts val="0"/>
              </a:spcBef>
              <a:spcAft>
                <a:spcPts val="0"/>
              </a:spcAft>
              <a:buClr>
                <a:srgbClr val="FFFFFF"/>
              </a:buClr>
              <a:buSzPts val="1600"/>
              <a:buFont typeface="Oswald"/>
              <a:buChar char="○"/>
            </a:pPr>
            <a:r>
              <a:rPr lang="en" sz="1200">
                <a:solidFill>
                  <a:srgbClr val="FFFFFF"/>
                </a:solidFill>
                <a:latin typeface="Oswald"/>
                <a:ea typeface="Oswald"/>
                <a:cs typeface="Oswald"/>
                <a:sym typeface="Oswald"/>
              </a:rPr>
              <a:t>First 6 months are spent learning Spanish</a:t>
            </a:r>
            <a:r>
              <a:rPr lang="en" sz="1600">
                <a:solidFill>
                  <a:srgbClr val="FFFFFF"/>
                </a:solidFill>
                <a:latin typeface="Oswald"/>
                <a:ea typeface="Oswald"/>
                <a:cs typeface="Oswald"/>
                <a:sym typeface="Oswald"/>
              </a:rPr>
              <a:t> </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6 years of medical school in total </a:t>
            </a:r>
            <a:endParaRPr sz="1600">
              <a:solidFill>
                <a:srgbClr val="FFFFFF"/>
              </a:solidFill>
              <a:latin typeface="Oswald"/>
              <a:ea typeface="Oswald"/>
              <a:cs typeface="Oswald"/>
              <a:sym typeface="Oswald"/>
            </a:endParaRPr>
          </a:p>
          <a:p>
            <a:pPr indent="-330200" lvl="0" marL="457200" rtl="0" algn="l">
              <a:spcBef>
                <a:spcPts val="0"/>
              </a:spcBef>
              <a:spcAft>
                <a:spcPts val="0"/>
              </a:spcAft>
              <a:buClr>
                <a:srgbClr val="FFFFFF"/>
              </a:buClr>
              <a:buSzPts val="1600"/>
              <a:buFont typeface="Oswald"/>
              <a:buChar char="●"/>
            </a:pPr>
            <a:r>
              <a:rPr lang="en" sz="1600">
                <a:solidFill>
                  <a:srgbClr val="FFFFFF"/>
                </a:solidFill>
                <a:latin typeface="Oswald"/>
                <a:ea typeface="Oswald"/>
                <a:cs typeface="Oswald"/>
                <a:sym typeface="Oswald"/>
              </a:rPr>
              <a:t>The idea is for students to go back to their home countries to practice medicine there and work with underserved communities </a:t>
            </a:r>
            <a:endParaRPr sz="1600">
              <a:solidFill>
                <a:srgbClr val="FFFFFF"/>
              </a:solidFill>
              <a:latin typeface="Oswald"/>
              <a:ea typeface="Oswald"/>
              <a:cs typeface="Oswald"/>
              <a:sym typeface="Oswald"/>
            </a:endParaRPr>
          </a:p>
        </p:txBody>
      </p:sp>
      <p:pic>
        <p:nvPicPr>
          <p:cNvPr id="139" name="Google Shape;139;p25"/>
          <p:cNvPicPr preferRelativeResize="0"/>
          <p:nvPr/>
        </p:nvPicPr>
        <p:blipFill>
          <a:blip r:embed="rId3">
            <a:alphaModFix/>
          </a:blip>
          <a:stretch>
            <a:fillRect/>
          </a:stretch>
        </p:blipFill>
        <p:spPr>
          <a:xfrm>
            <a:off x="6068075" y="1152477"/>
            <a:ext cx="2764228" cy="1798222"/>
          </a:xfrm>
          <a:prstGeom prst="rect">
            <a:avLst/>
          </a:prstGeom>
          <a:noFill/>
          <a:ln>
            <a:noFill/>
          </a:ln>
        </p:spPr>
      </p:pic>
      <p:pic>
        <p:nvPicPr>
          <p:cNvPr id="140" name="Google Shape;140;p25"/>
          <p:cNvPicPr preferRelativeResize="0"/>
          <p:nvPr/>
        </p:nvPicPr>
        <p:blipFill>
          <a:blip r:embed="rId4">
            <a:alphaModFix/>
          </a:blip>
          <a:stretch>
            <a:fillRect/>
          </a:stretch>
        </p:blipFill>
        <p:spPr>
          <a:xfrm>
            <a:off x="6068075" y="3085450"/>
            <a:ext cx="2764228" cy="19064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7" name="Google Shape;147;p26"/>
          <p:cNvPicPr preferRelativeResize="0"/>
          <p:nvPr/>
        </p:nvPicPr>
        <p:blipFill>
          <a:blip r:embed="rId3">
            <a:alphaModFix/>
          </a:blip>
          <a:stretch>
            <a:fillRect/>
          </a:stretch>
        </p:blipFill>
        <p:spPr>
          <a:xfrm>
            <a:off x="8175" y="0"/>
            <a:ext cx="9144001" cy="53397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CENESEX</a:t>
            </a:r>
            <a:endParaRPr>
              <a:latin typeface="Oswald"/>
              <a:ea typeface="Oswald"/>
              <a:cs typeface="Oswald"/>
              <a:sym typeface="Oswald"/>
            </a:endParaRPr>
          </a:p>
        </p:txBody>
      </p:sp>
      <p:sp>
        <p:nvSpPr>
          <p:cNvPr id="153" name="Google Shape;153;p27"/>
          <p:cNvSpPr txBox="1"/>
          <p:nvPr>
            <p:ph idx="1" type="body"/>
          </p:nvPr>
        </p:nvSpPr>
        <p:spPr>
          <a:xfrm>
            <a:off x="311700" y="1152475"/>
            <a:ext cx="5625600" cy="34164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Centro Nacional de Educación Sexual</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Politics and government played a big role in sexuality in Cuba</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Cuba was very homophobic in the 60s and 70s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Mariela Castro, Fidel Castro’s niece, is responsible for the shift in gay rights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In the last 15 years, transgender population has been able to go to school, while no longer being discriminated against </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CENESEX strives to help individuals go through transition surgery, provide hormones and contraceptives</a:t>
            </a:r>
            <a:endParaRPr>
              <a:solidFill>
                <a:srgbClr val="FFFFFF"/>
              </a:solidFill>
              <a:latin typeface="Oswald"/>
              <a:ea typeface="Oswald"/>
              <a:cs typeface="Oswald"/>
              <a:sym typeface="Oswald"/>
            </a:endParaRPr>
          </a:p>
        </p:txBody>
      </p:sp>
      <p:pic>
        <p:nvPicPr>
          <p:cNvPr id="154" name="Google Shape;154;p27"/>
          <p:cNvPicPr preferRelativeResize="0"/>
          <p:nvPr/>
        </p:nvPicPr>
        <p:blipFill>
          <a:blip r:embed="rId3">
            <a:alphaModFix/>
          </a:blip>
          <a:stretch>
            <a:fillRect/>
          </a:stretch>
        </p:blipFill>
        <p:spPr>
          <a:xfrm>
            <a:off x="6181800" y="1093675"/>
            <a:ext cx="2650498" cy="35339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References</a:t>
            </a:r>
            <a:endParaRPr>
              <a:latin typeface="Oswald"/>
              <a:ea typeface="Oswald"/>
              <a:cs typeface="Oswald"/>
              <a:sym typeface="Oswald"/>
            </a:endParaRPr>
          </a:p>
        </p:txBody>
      </p:sp>
      <p:sp>
        <p:nvSpPr>
          <p:cNvPr id="160" name="Google Shape;160;p28"/>
          <p:cNvSpPr txBox="1"/>
          <p:nvPr>
            <p:ph idx="1" type="body"/>
          </p:nvPr>
        </p:nvSpPr>
        <p:spPr>
          <a:xfrm>
            <a:off x="311700" y="1152475"/>
            <a:ext cx="3456900" cy="3416400"/>
          </a:xfrm>
          <a:prstGeom prst="rect">
            <a:avLst/>
          </a:prstGeom>
          <a:solidFill>
            <a:srgbClr val="073763"/>
          </a:solidFill>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None/>
            </a:pPr>
            <a:r>
              <a:rPr lang="en" sz="1200">
                <a:solidFill>
                  <a:srgbClr val="FFFFFF"/>
                </a:solidFill>
                <a:latin typeface="Oswald"/>
                <a:ea typeface="Oswald"/>
                <a:cs typeface="Oswald"/>
                <a:sym typeface="Oswald"/>
              </a:rPr>
              <a:t>Centers for Disease Control and Prevention. (2017). </a:t>
            </a:r>
            <a:r>
              <a:rPr i="1" lang="en" sz="1200">
                <a:solidFill>
                  <a:srgbClr val="FFFFFF"/>
                </a:solidFill>
                <a:latin typeface="Oswald"/>
                <a:ea typeface="Oswald"/>
                <a:cs typeface="Oswald"/>
                <a:sym typeface="Oswald"/>
              </a:rPr>
              <a:t>FastStats - Births and natality</a:t>
            </a:r>
            <a:r>
              <a:rPr lang="en" sz="1200">
                <a:solidFill>
                  <a:srgbClr val="FFFFFF"/>
                </a:solidFill>
                <a:latin typeface="Oswald"/>
                <a:ea typeface="Oswald"/>
                <a:cs typeface="Oswald"/>
                <a:sym typeface="Oswald"/>
              </a:rPr>
              <a:t>. Retrieved from https://www.cdc.gov/nchs/fastats/births.htm</a:t>
            </a:r>
            <a:endParaRPr sz="1200">
              <a:solidFill>
                <a:srgbClr val="FFFFFF"/>
              </a:solidFill>
              <a:latin typeface="Oswald"/>
              <a:ea typeface="Oswald"/>
              <a:cs typeface="Oswald"/>
              <a:sym typeface="Oswald"/>
            </a:endParaRPr>
          </a:p>
          <a:p>
            <a:pPr indent="-457200" lvl="0" marL="457200" rtl="0" algn="l">
              <a:lnSpc>
                <a:spcPct val="100000"/>
              </a:lnSpc>
              <a:spcBef>
                <a:spcPts val="1600"/>
              </a:spcBef>
              <a:spcAft>
                <a:spcPts val="0"/>
              </a:spcAft>
              <a:buNone/>
            </a:pPr>
            <a:r>
              <a:rPr lang="en" sz="1200">
                <a:solidFill>
                  <a:srgbClr val="FFFFFF"/>
                </a:solidFill>
                <a:latin typeface="Oswald"/>
                <a:ea typeface="Oswald"/>
                <a:cs typeface="Oswald"/>
                <a:sym typeface="Oswald"/>
              </a:rPr>
              <a:t>GBD 2015 Maternal Mortality Collaborators (2016). Global, regional, and national levels of maternal mortality, 1990-2015: a systematic analysis for the Global Burden of Disease Study 2015. </a:t>
            </a:r>
            <a:r>
              <a:rPr i="1" lang="en" sz="1200">
                <a:solidFill>
                  <a:srgbClr val="FFFFFF"/>
                </a:solidFill>
                <a:latin typeface="Oswald"/>
                <a:ea typeface="Oswald"/>
                <a:cs typeface="Oswald"/>
                <a:sym typeface="Oswald"/>
              </a:rPr>
              <a:t>Lancet (London, England), 388</a:t>
            </a:r>
            <a:r>
              <a:rPr lang="en" sz="1200">
                <a:solidFill>
                  <a:srgbClr val="FFFFFF"/>
                </a:solidFill>
                <a:latin typeface="Oswald"/>
                <a:ea typeface="Oswald"/>
                <a:cs typeface="Oswald"/>
                <a:sym typeface="Oswald"/>
              </a:rPr>
              <a:t>(10053), 1775-1812.</a:t>
            </a:r>
            <a:endParaRPr sz="1200">
              <a:solidFill>
                <a:srgbClr val="FFFFFF"/>
              </a:solidFill>
              <a:latin typeface="Oswald"/>
              <a:ea typeface="Oswald"/>
              <a:cs typeface="Oswald"/>
              <a:sym typeface="Oswald"/>
            </a:endParaRPr>
          </a:p>
          <a:p>
            <a:pPr indent="-457200" lvl="0" marL="457200" rtl="0" algn="l">
              <a:lnSpc>
                <a:spcPct val="100000"/>
              </a:lnSpc>
              <a:spcBef>
                <a:spcPts val="1600"/>
              </a:spcBef>
              <a:spcAft>
                <a:spcPts val="1600"/>
              </a:spcAft>
              <a:buClr>
                <a:schemeClr val="dk1"/>
              </a:buClr>
              <a:buSzPts val="1100"/>
              <a:buFont typeface="Arial"/>
              <a:buNone/>
            </a:pPr>
            <a:r>
              <a:rPr lang="en" sz="1200">
                <a:solidFill>
                  <a:srgbClr val="FFFFFF"/>
                </a:solidFill>
                <a:latin typeface="Oswald"/>
                <a:ea typeface="Oswald"/>
                <a:cs typeface="Oswald"/>
                <a:sym typeface="Oswald"/>
              </a:rPr>
              <a:t>The World Bank. (2018). </a:t>
            </a:r>
            <a:r>
              <a:rPr i="1" lang="en" sz="1200">
                <a:solidFill>
                  <a:srgbClr val="FFFFFF"/>
                </a:solidFill>
                <a:latin typeface="Oswald"/>
                <a:ea typeface="Oswald"/>
                <a:cs typeface="Oswald"/>
                <a:sym typeface="Oswald"/>
              </a:rPr>
              <a:t>United States</a:t>
            </a:r>
            <a:r>
              <a:rPr lang="en" sz="1200">
                <a:solidFill>
                  <a:srgbClr val="FFFFFF"/>
                </a:solidFill>
                <a:latin typeface="Oswald"/>
                <a:ea typeface="Oswald"/>
                <a:cs typeface="Oswald"/>
                <a:sym typeface="Oswald"/>
              </a:rPr>
              <a:t>. Retrieved from https://data.worldbank.org/country/united-states </a:t>
            </a:r>
            <a:endParaRPr>
              <a:solidFill>
                <a:srgbClr val="FFFFFF"/>
              </a:solidFill>
            </a:endParaRPr>
          </a:p>
        </p:txBody>
      </p:sp>
      <p:pic>
        <p:nvPicPr>
          <p:cNvPr id="161" name="Google Shape;161;p28"/>
          <p:cNvPicPr preferRelativeResize="0"/>
          <p:nvPr/>
        </p:nvPicPr>
        <p:blipFill>
          <a:blip r:embed="rId3">
            <a:alphaModFix/>
          </a:blip>
          <a:stretch>
            <a:fillRect/>
          </a:stretch>
        </p:blipFill>
        <p:spPr>
          <a:xfrm>
            <a:off x="6232726" y="143225"/>
            <a:ext cx="2710724" cy="2285698"/>
          </a:xfrm>
          <a:prstGeom prst="rect">
            <a:avLst/>
          </a:prstGeom>
          <a:noFill/>
          <a:ln>
            <a:noFill/>
          </a:ln>
        </p:spPr>
      </p:pic>
      <p:pic>
        <p:nvPicPr>
          <p:cNvPr id="162" name="Google Shape;162;p28"/>
          <p:cNvPicPr preferRelativeResize="0"/>
          <p:nvPr/>
        </p:nvPicPr>
        <p:blipFill>
          <a:blip r:embed="rId4">
            <a:alphaModFix/>
          </a:blip>
          <a:stretch>
            <a:fillRect/>
          </a:stretch>
        </p:blipFill>
        <p:spPr>
          <a:xfrm>
            <a:off x="4040550" y="2667675"/>
            <a:ext cx="3047597" cy="22856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5762325" y="683775"/>
            <a:ext cx="2271523" cy="3885104"/>
          </a:xfrm>
          <a:prstGeom prst="rect">
            <a:avLst/>
          </a:prstGeom>
          <a:noFill/>
          <a:ln>
            <a:noFill/>
          </a:ln>
        </p:spPr>
      </p:pic>
      <p:pic>
        <p:nvPicPr>
          <p:cNvPr id="168" name="Google Shape;168;p29"/>
          <p:cNvPicPr preferRelativeResize="0"/>
          <p:nvPr/>
        </p:nvPicPr>
        <p:blipFill>
          <a:blip r:embed="rId4">
            <a:alphaModFix/>
          </a:blip>
          <a:stretch>
            <a:fillRect/>
          </a:stretch>
        </p:blipFill>
        <p:spPr>
          <a:xfrm>
            <a:off x="679100" y="683775"/>
            <a:ext cx="3940695" cy="3885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Health Indicators: Cuba vs. United States</a:t>
            </a:r>
            <a:endParaRPr>
              <a:latin typeface="Oswald"/>
              <a:ea typeface="Oswald"/>
              <a:cs typeface="Oswald"/>
              <a:sym typeface="Oswald"/>
            </a:endParaRPr>
          </a:p>
        </p:txBody>
      </p:sp>
      <p:sp>
        <p:nvSpPr>
          <p:cNvPr id="62" name="Google Shape;62;p14"/>
          <p:cNvSpPr txBox="1"/>
          <p:nvPr>
            <p:ph idx="1" type="body"/>
          </p:nvPr>
        </p:nvSpPr>
        <p:spPr>
          <a:xfrm>
            <a:off x="311700" y="1206250"/>
            <a:ext cx="5463900" cy="16701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Cuba (2017)</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Population: 11,230,142</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Number of births: 114,971</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Infant mortality (per 1,000 live births): 4.0</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Maternal mortality (per 100,000 live births): 38.3</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Life expectancy: 78.4 years</a:t>
            </a:r>
            <a:endParaRPr>
              <a:solidFill>
                <a:srgbClr val="FFFFFF"/>
              </a:solidFill>
              <a:latin typeface="Oswald"/>
              <a:ea typeface="Oswald"/>
              <a:cs typeface="Oswald"/>
              <a:sym typeface="Oswald"/>
            </a:endParaRPr>
          </a:p>
          <a:p>
            <a:pPr indent="0" lvl="0" marL="0" rtl="0" algn="l">
              <a:spcBef>
                <a:spcPts val="1600"/>
              </a:spcBef>
              <a:spcAft>
                <a:spcPts val="1600"/>
              </a:spcAft>
              <a:buNone/>
            </a:pPr>
            <a:r>
              <a:t/>
            </a:r>
            <a:endParaRPr>
              <a:solidFill>
                <a:srgbClr val="FFFFFF"/>
              </a:solidFill>
            </a:endParaRPr>
          </a:p>
        </p:txBody>
      </p:sp>
      <p:pic>
        <p:nvPicPr>
          <p:cNvPr id="63" name="Google Shape;63;p14"/>
          <p:cNvPicPr preferRelativeResize="0"/>
          <p:nvPr/>
        </p:nvPicPr>
        <p:blipFill>
          <a:blip r:embed="rId3">
            <a:alphaModFix/>
          </a:blip>
          <a:stretch>
            <a:fillRect/>
          </a:stretch>
        </p:blipFill>
        <p:spPr>
          <a:xfrm>
            <a:off x="6298575" y="1206250"/>
            <a:ext cx="2400754" cy="3201005"/>
          </a:xfrm>
          <a:prstGeom prst="rect">
            <a:avLst/>
          </a:prstGeom>
          <a:noFill/>
          <a:ln>
            <a:noFill/>
          </a:ln>
        </p:spPr>
      </p:pic>
      <p:sp>
        <p:nvSpPr>
          <p:cNvPr id="64" name="Google Shape;64;p14"/>
          <p:cNvSpPr txBox="1"/>
          <p:nvPr>
            <p:ph idx="1" type="body"/>
          </p:nvPr>
        </p:nvSpPr>
        <p:spPr>
          <a:xfrm>
            <a:off x="311700" y="3190325"/>
            <a:ext cx="5463900" cy="16701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United States (2016)</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Population: 325,719,178 </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Number of births: 3,945,875 </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Infant mortality (per 1,000 live births): 5.7</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Maternal mortality (per 100,000 live births): 26.4</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Life expectancy: 78.69 years</a:t>
            </a:r>
            <a:endParaRPr>
              <a:solidFill>
                <a:srgbClr val="FFFFFF"/>
              </a:solidFill>
              <a:latin typeface="Oswald"/>
              <a:ea typeface="Oswald"/>
              <a:cs typeface="Oswald"/>
              <a:sym typeface="Oswald"/>
            </a:endParaRPr>
          </a:p>
          <a:p>
            <a:pPr indent="0" lvl="0" marL="0" rtl="0" algn="l">
              <a:spcBef>
                <a:spcPts val="1600"/>
              </a:spcBef>
              <a:spcAft>
                <a:spcPts val="0"/>
              </a:spcAft>
              <a:buNone/>
            </a:pPr>
            <a:r>
              <a:t/>
            </a:r>
            <a:endParaRPr sz="1200" u="sng">
              <a:solidFill>
                <a:srgbClr val="FFFFFF"/>
              </a:solidFill>
              <a:latin typeface="Oswald"/>
              <a:ea typeface="Oswald"/>
              <a:cs typeface="Oswald"/>
              <a:sym typeface="Oswald"/>
              <a:hlinkClick r:id="rId4"/>
            </a:endParaRPr>
          </a:p>
          <a:p>
            <a:pPr indent="0" lvl="0" marL="0" rtl="0" algn="l">
              <a:spcBef>
                <a:spcPts val="1600"/>
              </a:spcBef>
              <a:spcAft>
                <a:spcPts val="0"/>
              </a:spcAft>
              <a:buNone/>
            </a:pPr>
            <a:r>
              <a:t/>
            </a:r>
            <a:endParaRPr sz="1400">
              <a:solidFill>
                <a:srgbClr val="FFFFFF"/>
              </a:solidFill>
              <a:latin typeface="Oswald"/>
              <a:ea typeface="Oswald"/>
              <a:cs typeface="Oswald"/>
              <a:sym typeface="Oswald"/>
            </a:endParaRPr>
          </a:p>
          <a:p>
            <a:pPr indent="0" lvl="0" marL="0" rtl="0" algn="l">
              <a:spcBef>
                <a:spcPts val="1600"/>
              </a:spcBef>
              <a:spcAft>
                <a:spcPts val="1600"/>
              </a:spcAft>
              <a:buNone/>
            </a:pPr>
            <a:r>
              <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2456463" y="-1"/>
            <a:ext cx="4231075"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Vaccines Offered in Cuba</a:t>
            </a:r>
            <a:endParaRPr>
              <a:latin typeface="Oswald"/>
              <a:ea typeface="Oswald"/>
              <a:cs typeface="Oswald"/>
              <a:sym typeface="Oswald"/>
            </a:endParaRPr>
          </a:p>
        </p:txBody>
      </p:sp>
      <p:sp>
        <p:nvSpPr>
          <p:cNvPr id="75" name="Google Shape;75;p16"/>
          <p:cNvSpPr txBox="1"/>
          <p:nvPr>
            <p:ph idx="1" type="body"/>
          </p:nvPr>
        </p:nvSpPr>
        <p:spPr>
          <a:xfrm>
            <a:off x="311700" y="1071700"/>
            <a:ext cx="4343100" cy="39909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Polio</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Tuberculosis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Hepatitis B</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Haemophilus influenzae type B</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Diphtheria</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Tetanus </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Pertussis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Mumps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Rubella</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Measles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Meningococcal meningitis </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Typhoid</a:t>
            </a:r>
            <a:endParaRPr>
              <a:solidFill>
                <a:srgbClr val="FFFFFF"/>
              </a:solidFill>
              <a:latin typeface="Oswald"/>
              <a:ea typeface="Oswald"/>
              <a:cs typeface="Oswald"/>
              <a:sym typeface="Oswald"/>
            </a:endParaRPr>
          </a:p>
        </p:txBody>
      </p:sp>
      <p:pic>
        <p:nvPicPr>
          <p:cNvPr id="76" name="Google Shape;76;p16"/>
          <p:cNvPicPr preferRelativeResize="0"/>
          <p:nvPr/>
        </p:nvPicPr>
        <p:blipFill>
          <a:blip r:embed="rId3">
            <a:alphaModFix/>
          </a:blip>
          <a:stretch>
            <a:fillRect/>
          </a:stretch>
        </p:blipFill>
        <p:spPr>
          <a:xfrm>
            <a:off x="5919750" y="1155938"/>
            <a:ext cx="2866828" cy="38224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1975400" y="370475"/>
            <a:ext cx="62232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Centralized Healthcare</a:t>
            </a:r>
            <a:endParaRPr>
              <a:solidFill>
                <a:srgbClr val="000000"/>
              </a:solidFill>
              <a:latin typeface="Oswald"/>
              <a:ea typeface="Oswald"/>
              <a:cs typeface="Oswald"/>
              <a:sym typeface="Oswald"/>
            </a:endParaRPr>
          </a:p>
        </p:txBody>
      </p:sp>
      <p:sp>
        <p:nvSpPr>
          <p:cNvPr id="82" name="Google Shape;82;p17"/>
          <p:cNvSpPr txBox="1"/>
          <p:nvPr>
            <p:ph idx="1" type="body"/>
          </p:nvPr>
        </p:nvSpPr>
        <p:spPr>
          <a:xfrm>
            <a:off x="516700" y="1152475"/>
            <a:ext cx="4257300" cy="34323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Social workers, doctors, nurses, and specialists </a:t>
            </a:r>
            <a:endParaRPr>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 clinics, community clinics and home visits</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Universal health care coverage</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Primary care/prevention in community clinics “polyclinics”</a:t>
            </a:r>
            <a:endParaRPr>
              <a:solidFill>
                <a:srgbClr val="FFFFFF"/>
              </a:solidFill>
              <a:latin typeface="Oswald"/>
              <a:ea typeface="Oswald"/>
              <a:cs typeface="Oswald"/>
              <a:sym typeface="Oswald"/>
            </a:endParaRPr>
          </a:p>
        </p:txBody>
      </p:sp>
      <p:pic>
        <p:nvPicPr>
          <p:cNvPr id="83" name="Google Shape;83;p17"/>
          <p:cNvPicPr preferRelativeResize="0"/>
          <p:nvPr/>
        </p:nvPicPr>
        <p:blipFill>
          <a:blip r:embed="rId3">
            <a:alphaModFix/>
          </a:blip>
          <a:stretch>
            <a:fillRect/>
          </a:stretch>
        </p:blipFill>
        <p:spPr>
          <a:xfrm>
            <a:off x="4953375" y="1342325"/>
            <a:ext cx="3889479" cy="29171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87" name="Shape 87"/>
        <p:cNvGrpSpPr/>
        <p:nvPr/>
      </p:nvGrpSpPr>
      <p:grpSpPr>
        <a:xfrm>
          <a:off x="0" y="0"/>
          <a:ext cx="0" cy="0"/>
          <a:chOff x="0" y="0"/>
          <a:chExt cx="0" cy="0"/>
        </a:xfrm>
      </p:grpSpPr>
      <p:sp>
        <p:nvSpPr>
          <p:cNvPr id="88" name="Google Shape;88;p18"/>
          <p:cNvSpPr txBox="1"/>
          <p:nvPr>
            <p:ph type="title"/>
          </p:nvPr>
        </p:nvSpPr>
        <p:spPr>
          <a:xfrm>
            <a:off x="2426400" y="351825"/>
            <a:ext cx="42912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Preventive Medicine</a:t>
            </a:r>
            <a:endParaRPr>
              <a:solidFill>
                <a:srgbClr val="000000"/>
              </a:solidFill>
              <a:latin typeface="Oswald"/>
              <a:ea typeface="Oswald"/>
              <a:cs typeface="Oswald"/>
              <a:sym typeface="Oswald"/>
            </a:endParaRPr>
          </a:p>
        </p:txBody>
      </p:sp>
      <p:sp>
        <p:nvSpPr>
          <p:cNvPr id="89" name="Google Shape;89;p18"/>
          <p:cNvSpPr txBox="1"/>
          <p:nvPr>
            <p:ph idx="1" type="body"/>
          </p:nvPr>
        </p:nvSpPr>
        <p:spPr>
          <a:xfrm>
            <a:off x="311700" y="1152475"/>
            <a:ext cx="5261700" cy="37788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Heavy focus on primary prevention </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Prevention is interchangeable with levels of care</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Doctors and nurses do outreach and promotion to patients</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HIV, syphilis, and maternal care</a:t>
            </a:r>
            <a:endParaRPr>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No HIV or syphilis transmissions mother to baby</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Mandatory vaccinations </a:t>
            </a:r>
            <a:endParaRPr>
              <a:solidFill>
                <a:srgbClr val="FFFFFF"/>
              </a:solidFill>
              <a:latin typeface="Oswald"/>
              <a:ea typeface="Oswald"/>
              <a:cs typeface="Oswald"/>
              <a:sym typeface="Oswald"/>
            </a:endParaRPr>
          </a:p>
          <a:p>
            <a:pPr indent="-317500" lvl="1" marL="914400" rtl="0" algn="l">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National Immunization Program  </a:t>
            </a:r>
            <a:r>
              <a:rPr lang="en">
                <a:solidFill>
                  <a:srgbClr val="073763"/>
                </a:solidFill>
                <a:latin typeface="Oswald"/>
                <a:ea typeface="Oswald"/>
                <a:cs typeface="Oswald"/>
                <a:sym typeface="Oswald"/>
              </a:rPr>
              <a:t>    </a:t>
            </a:r>
            <a:endParaRPr>
              <a:solidFill>
                <a:srgbClr val="073763"/>
              </a:solidFill>
              <a:latin typeface="Oswald"/>
              <a:ea typeface="Oswald"/>
              <a:cs typeface="Oswald"/>
              <a:sym typeface="Oswald"/>
            </a:endParaRPr>
          </a:p>
          <a:p>
            <a:pPr indent="-317500" lvl="1" marL="914400" rtl="0" algn="l">
              <a:spcBef>
                <a:spcPts val="0"/>
              </a:spcBef>
              <a:spcAft>
                <a:spcPts val="0"/>
              </a:spcAft>
              <a:buClr>
                <a:srgbClr val="073763"/>
              </a:buClr>
              <a:buSzPts val="1400"/>
              <a:buFont typeface="Oswald"/>
              <a:buChar char="○"/>
            </a:pPr>
            <a:r>
              <a:t/>
            </a:r>
            <a:endParaRPr>
              <a:solidFill>
                <a:srgbClr val="073763"/>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Negative side: </a:t>
            </a:r>
            <a:endParaRPr>
              <a:solidFill>
                <a:srgbClr val="FFFFFF"/>
              </a:solidFill>
              <a:latin typeface="Oswald"/>
              <a:ea typeface="Oswald"/>
              <a:cs typeface="Oswald"/>
              <a:sym typeface="Oswald"/>
            </a:endParaRPr>
          </a:p>
          <a:p>
            <a:pPr indent="-317500" lvl="1" marL="914400" rtl="0" algn="l">
              <a:lnSpc>
                <a:spcPct val="100000"/>
              </a:lnSpc>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Doctors, nurses, clinics overworked</a:t>
            </a:r>
            <a:endParaRPr>
              <a:solidFill>
                <a:srgbClr val="FFFFFF"/>
              </a:solidFill>
              <a:latin typeface="Oswald"/>
              <a:ea typeface="Oswald"/>
              <a:cs typeface="Oswald"/>
              <a:sym typeface="Oswald"/>
            </a:endParaRPr>
          </a:p>
          <a:p>
            <a:pPr indent="-317500" lvl="1" marL="914400" rtl="0" algn="l">
              <a:lnSpc>
                <a:spcPct val="100000"/>
              </a:lnSpc>
              <a:spcBef>
                <a:spcPts val="0"/>
              </a:spcBef>
              <a:spcAft>
                <a:spcPts val="0"/>
              </a:spcAft>
              <a:buClr>
                <a:srgbClr val="FFFFFF"/>
              </a:buClr>
              <a:buSzPts val="1400"/>
              <a:buFont typeface="Oswald"/>
              <a:buChar char="○"/>
            </a:pPr>
            <a:r>
              <a:rPr lang="en">
                <a:solidFill>
                  <a:srgbClr val="FFFFFF"/>
                </a:solidFill>
                <a:latin typeface="Oswald"/>
                <a:ea typeface="Oswald"/>
                <a:cs typeface="Oswald"/>
                <a:sym typeface="Oswald"/>
              </a:rPr>
              <a:t>Low pay for doctors </a:t>
            </a:r>
            <a:endParaRPr>
              <a:solidFill>
                <a:srgbClr val="FFFFFF"/>
              </a:solidFill>
              <a:latin typeface="Oswald"/>
              <a:ea typeface="Oswald"/>
              <a:cs typeface="Oswald"/>
              <a:sym typeface="Oswald"/>
            </a:endParaRPr>
          </a:p>
        </p:txBody>
      </p:sp>
      <p:pic>
        <p:nvPicPr>
          <p:cNvPr id="90" name="Google Shape;90;p18"/>
          <p:cNvPicPr preferRelativeResize="0"/>
          <p:nvPr/>
        </p:nvPicPr>
        <p:blipFill>
          <a:blip r:embed="rId3">
            <a:alphaModFix/>
          </a:blip>
          <a:stretch>
            <a:fillRect/>
          </a:stretch>
        </p:blipFill>
        <p:spPr>
          <a:xfrm>
            <a:off x="6035100" y="1234000"/>
            <a:ext cx="2711802" cy="36157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94" name="Shape 94"/>
        <p:cNvGrpSpPr/>
        <p:nvPr/>
      </p:nvGrpSpPr>
      <p:grpSpPr>
        <a:xfrm>
          <a:off x="0" y="0"/>
          <a:ext cx="0" cy="0"/>
          <a:chOff x="0" y="0"/>
          <a:chExt cx="0" cy="0"/>
        </a:xfrm>
      </p:grpSpPr>
      <p:sp>
        <p:nvSpPr>
          <p:cNvPr id="95" name="Google Shape;95;p19"/>
          <p:cNvSpPr txBox="1"/>
          <p:nvPr>
            <p:ph type="title"/>
          </p:nvPr>
        </p:nvSpPr>
        <p:spPr>
          <a:xfrm>
            <a:off x="2348125" y="445025"/>
            <a:ext cx="52179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Common Diseases</a:t>
            </a:r>
            <a:endParaRPr>
              <a:latin typeface="Oswald"/>
              <a:ea typeface="Oswald"/>
              <a:cs typeface="Oswald"/>
              <a:sym typeface="Oswald"/>
            </a:endParaRPr>
          </a:p>
        </p:txBody>
      </p:sp>
      <p:sp>
        <p:nvSpPr>
          <p:cNvPr id="96" name="Google Shape;96;p19"/>
          <p:cNvSpPr txBox="1"/>
          <p:nvPr>
            <p:ph idx="1" type="body"/>
          </p:nvPr>
        </p:nvSpPr>
        <p:spPr>
          <a:xfrm>
            <a:off x="191825" y="1205875"/>
            <a:ext cx="4951500" cy="38232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CANCER</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Breast</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Prostate</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Respiratory for children</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Hypertension</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Type II Diabetes</a:t>
            </a:r>
            <a:endParaRPr sz="1800">
              <a:solidFill>
                <a:srgbClr val="FFFFFF"/>
              </a:solidFill>
              <a:latin typeface="Oswald"/>
              <a:ea typeface="Oswald"/>
              <a:cs typeface="Oswald"/>
              <a:sym typeface="Oswald"/>
            </a:endParaRPr>
          </a:p>
          <a:p>
            <a:pPr indent="0" lvl="0" marL="0" rtl="0" algn="l">
              <a:lnSpc>
                <a:spcPct val="100000"/>
              </a:lnSpc>
              <a:spcBef>
                <a:spcPts val="1600"/>
              </a:spcBef>
              <a:spcAft>
                <a:spcPts val="0"/>
              </a:spcAft>
              <a:buClr>
                <a:srgbClr val="000000"/>
              </a:buClr>
              <a:buSzPts val="1100"/>
              <a:buFont typeface="Arial"/>
              <a:buNone/>
            </a:pPr>
            <a:r>
              <a:rPr lang="en" sz="1800">
                <a:solidFill>
                  <a:schemeClr val="lt1"/>
                </a:solidFill>
                <a:latin typeface="Oswald"/>
                <a:ea typeface="Oswald"/>
                <a:cs typeface="Oswald"/>
                <a:sym typeface="Oswald"/>
              </a:rPr>
              <a:t>Risk factors</a:t>
            </a:r>
            <a:r>
              <a:rPr lang="en" sz="1800">
                <a:solidFill>
                  <a:schemeClr val="lt1"/>
                </a:solidFill>
                <a:latin typeface="Oswald"/>
                <a:ea typeface="Oswald"/>
                <a:cs typeface="Oswald"/>
                <a:sym typeface="Oswald"/>
              </a:rPr>
              <a:t>:</a:t>
            </a:r>
            <a:endParaRPr sz="1800">
              <a:solidFill>
                <a:schemeClr val="lt1"/>
              </a:solidFill>
              <a:latin typeface="Oswald"/>
              <a:ea typeface="Oswald"/>
              <a:cs typeface="Oswald"/>
              <a:sym typeface="Oswald"/>
            </a:endParaRPr>
          </a:p>
          <a:p>
            <a:pPr indent="-342900" lvl="0" marL="457200" rtl="0" algn="l">
              <a:lnSpc>
                <a:spcPct val="100000"/>
              </a:lnSpc>
              <a:spcBef>
                <a:spcPts val="0"/>
              </a:spcBef>
              <a:spcAft>
                <a:spcPts val="0"/>
              </a:spcAft>
              <a:buClr>
                <a:schemeClr val="lt1"/>
              </a:buClr>
              <a:buSzPts val="1800"/>
              <a:buFont typeface="Oswald"/>
              <a:buChar char="●"/>
            </a:pPr>
            <a:r>
              <a:rPr lang="en" sz="1800">
                <a:solidFill>
                  <a:schemeClr val="lt1"/>
                </a:solidFill>
                <a:latin typeface="Oswald"/>
                <a:ea typeface="Oswald"/>
                <a:cs typeface="Oswald"/>
                <a:sym typeface="Oswald"/>
              </a:rPr>
              <a:t>Sugar and fat intake</a:t>
            </a:r>
            <a:endParaRPr sz="1800">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lang="en" sz="1800">
                <a:solidFill>
                  <a:schemeClr val="lt1"/>
                </a:solidFill>
                <a:latin typeface="Oswald"/>
                <a:ea typeface="Oswald"/>
                <a:cs typeface="Oswald"/>
                <a:sym typeface="Oswald"/>
              </a:rPr>
              <a:t>Sedentary behavior</a:t>
            </a:r>
            <a:endParaRPr sz="1800">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lang="en" sz="1800">
                <a:solidFill>
                  <a:schemeClr val="lt1"/>
                </a:solidFill>
                <a:latin typeface="Oswald"/>
                <a:ea typeface="Oswald"/>
                <a:cs typeface="Oswald"/>
                <a:sym typeface="Oswald"/>
              </a:rPr>
              <a:t>Lack fruits and vegetables in diet</a:t>
            </a:r>
            <a:endParaRPr sz="1800">
              <a:solidFill>
                <a:schemeClr val="lt1"/>
              </a:solidFill>
              <a:latin typeface="Oswald"/>
              <a:ea typeface="Oswald"/>
              <a:cs typeface="Oswald"/>
              <a:sym typeface="Oswald"/>
            </a:endParaRPr>
          </a:p>
          <a:p>
            <a:pPr indent="-342900" lvl="0" marL="457200" rtl="0" algn="l">
              <a:spcBef>
                <a:spcPts val="0"/>
              </a:spcBef>
              <a:spcAft>
                <a:spcPts val="0"/>
              </a:spcAft>
              <a:buClr>
                <a:schemeClr val="lt1"/>
              </a:buClr>
              <a:buSzPts val="1800"/>
              <a:buFont typeface="Oswald"/>
              <a:buChar char="●"/>
            </a:pPr>
            <a:r>
              <a:rPr lang="en" sz="1800">
                <a:solidFill>
                  <a:schemeClr val="lt1"/>
                </a:solidFill>
                <a:latin typeface="Oswald"/>
                <a:ea typeface="Oswald"/>
                <a:cs typeface="Oswald"/>
                <a:sym typeface="Oswald"/>
              </a:rPr>
              <a:t>Tobacco pollution</a:t>
            </a:r>
            <a:endParaRPr sz="1800">
              <a:solidFill>
                <a:srgbClr val="FFFFFF"/>
              </a:solidFill>
              <a:latin typeface="Oswald"/>
              <a:ea typeface="Oswald"/>
              <a:cs typeface="Oswald"/>
              <a:sym typeface="Oswald"/>
            </a:endParaRPr>
          </a:p>
        </p:txBody>
      </p:sp>
      <p:pic>
        <p:nvPicPr>
          <p:cNvPr id="97" name="Google Shape;97;p19"/>
          <p:cNvPicPr preferRelativeResize="0"/>
          <p:nvPr/>
        </p:nvPicPr>
        <p:blipFill>
          <a:blip r:embed="rId3">
            <a:alphaModFix/>
          </a:blip>
          <a:stretch>
            <a:fillRect/>
          </a:stretch>
        </p:blipFill>
        <p:spPr>
          <a:xfrm>
            <a:off x="5569451" y="1543536"/>
            <a:ext cx="3381427" cy="25360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01" name="Shape 101"/>
        <p:cNvGrpSpPr/>
        <p:nvPr/>
      </p:nvGrpSpPr>
      <p:grpSpPr>
        <a:xfrm>
          <a:off x="0" y="0"/>
          <a:ext cx="0" cy="0"/>
          <a:chOff x="0" y="0"/>
          <a:chExt cx="0" cy="0"/>
        </a:xfrm>
      </p:grpSpPr>
      <p:sp>
        <p:nvSpPr>
          <p:cNvPr id="102" name="Google Shape;102;p20"/>
          <p:cNvSpPr txBox="1"/>
          <p:nvPr>
            <p:ph type="title"/>
          </p:nvPr>
        </p:nvSpPr>
        <p:spPr>
          <a:xfrm>
            <a:off x="1359600" y="315275"/>
            <a:ext cx="64248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Maternal Care and Infant Mortality Rate (IMR)</a:t>
            </a:r>
            <a:endParaRPr>
              <a:solidFill>
                <a:srgbClr val="000000"/>
              </a:solidFill>
              <a:latin typeface="Oswald"/>
              <a:ea typeface="Oswald"/>
              <a:cs typeface="Oswald"/>
              <a:sym typeface="Oswald"/>
            </a:endParaRPr>
          </a:p>
        </p:txBody>
      </p:sp>
      <p:sp>
        <p:nvSpPr>
          <p:cNvPr id="103" name="Google Shape;103;p20"/>
          <p:cNvSpPr txBox="1"/>
          <p:nvPr>
            <p:ph idx="1" type="body"/>
          </p:nvPr>
        </p:nvSpPr>
        <p:spPr>
          <a:xfrm>
            <a:off x="311700" y="1152475"/>
            <a:ext cx="5383200" cy="3657600"/>
          </a:xfrm>
          <a:prstGeom prst="rect">
            <a:avLst/>
          </a:prstGeom>
          <a:solidFill>
            <a:srgbClr val="073763"/>
          </a:solidFill>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Maternity units:</a:t>
            </a:r>
            <a:endParaRPr>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All high-risk </a:t>
            </a:r>
            <a:r>
              <a:rPr lang="en" sz="1800">
                <a:solidFill>
                  <a:srgbClr val="FFFFFF"/>
                </a:solidFill>
                <a:latin typeface="Oswald"/>
                <a:ea typeface="Oswald"/>
                <a:cs typeface="Oswald"/>
                <a:sym typeface="Oswald"/>
              </a:rPr>
              <a:t>pregnancies</a:t>
            </a:r>
            <a:endParaRPr sz="1800">
              <a:solidFill>
                <a:srgbClr val="FFFFFF"/>
              </a:solidFill>
              <a:latin typeface="Oswald"/>
              <a:ea typeface="Oswald"/>
              <a:cs typeface="Oswald"/>
              <a:sym typeface="Oswald"/>
            </a:endParaRPr>
          </a:p>
          <a:p>
            <a:pPr indent="-342900" lvl="2" marL="13716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Mandatory</a:t>
            </a:r>
            <a:endParaRPr sz="1800">
              <a:solidFill>
                <a:srgbClr val="FFFFFF"/>
              </a:solidFill>
              <a:latin typeface="Oswald"/>
              <a:ea typeface="Oswald"/>
              <a:cs typeface="Oswald"/>
              <a:sym typeface="Oswald"/>
            </a:endParaRPr>
          </a:p>
          <a:p>
            <a:pPr indent="-342900" lvl="2" marL="13716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Twin births (if 1st labor)</a:t>
            </a:r>
            <a:endParaRPr sz="1800">
              <a:solidFill>
                <a:srgbClr val="FFFFFF"/>
              </a:solidFill>
              <a:latin typeface="Oswald"/>
              <a:ea typeface="Oswald"/>
              <a:cs typeface="Oswald"/>
              <a:sym typeface="Oswald"/>
            </a:endParaRPr>
          </a:p>
          <a:p>
            <a:pPr indent="-342900" lvl="2" marL="13716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High blood pressure</a:t>
            </a:r>
            <a:endParaRPr sz="1800">
              <a:solidFill>
                <a:srgbClr val="FFFFFF"/>
              </a:solidFill>
              <a:latin typeface="Oswald"/>
              <a:ea typeface="Oswald"/>
              <a:cs typeface="Oswald"/>
              <a:sym typeface="Oswald"/>
            </a:endParaRPr>
          </a:p>
          <a:p>
            <a:pPr indent="-342900" lvl="2" marL="13716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Age</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37 weeks (Las Terrazas)</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As early as 24 weeks (Old Havana)</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Infant mortality rate 3.9 in 2018</a:t>
            </a:r>
            <a:endParaRPr>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a:solidFill>
                  <a:srgbClr val="FFFFFF"/>
                </a:solidFill>
                <a:latin typeface="Oswald"/>
                <a:ea typeface="Oswald"/>
                <a:cs typeface="Oswald"/>
                <a:sym typeface="Oswald"/>
              </a:rPr>
              <a:t>Doctors held </a:t>
            </a:r>
            <a:r>
              <a:rPr lang="en">
                <a:solidFill>
                  <a:srgbClr val="FFFFFF"/>
                </a:solidFill>
                <a:latin typeface="Oswald"/>
                <a:ea typeface="Oswald"/>
                <a:cs typeface="Oswald"/>
                <a:sym typeface="Oswald"/>
              </a:rPr>
              <a:t>responsible</a:t>
            </a:r>
            <a:r>
              <a:rPr lang="en">
                <a:solidFill>
                  <a:srgbClr val="FFFFFF"/>
                </a:solidFill>
                <a:latin typeface="Oswald"/>
                <a:ea typeface="Oswald"/>
                <a:cs typeface="Oswald"/>
                <a:sym typeface="Oswald"/>
              </a:rPr>
              <a:t> for any complications that occur</a:t>
            </a:r>
            <a:endParaRPr>
              <a:solidFill>
                <a:srgbClr val="FFFFFF"/>
              </a:solidFill>
              <a:latin typeface="Oswald"/>
              <a:ea typeface="Oswald"/>
              <a:cs typeface="Oswald"/>
              <a:sym typeface="Oswald"/>
            </a:endParaRPr>
          </a:p>
          <a:p>
            <a:pPr indent="0" lvl="0" marL="0" rtl="0" algn="l">
              <a:spcBef>
                <a:spcPts val="1600"/>
              </a:spcBef>
              <a:spcAft>
                <a:spcPts val="1600"/>
              </a:spcAft>
              <a:buNone/>
            </a:pPr>
            <a:r>
              <a:t/>
            </a:r>
            <a:endParaRPr>
              <a:solidFill>
                <a:srgbClr val="FFFFFF"/>
              </a:solidFill>
            </a:endParaRPr>
          </a:p>
        </p:txBody>
      </p:sp>
      <p:pic>
        <p:nvPicPr>
          <p:cNvPr id="104" name="Google Shape;104;p20"/>
          <p:cNvPicPr preferRelativeResize="0"/>
          <p:nvPr/>
        </p:nvPicPr>
        <p:blipFill>
          <a:blip r:embed="rId3">
            <a:alphaModFix/>
          </a:blip>
          <a:stretch>
            <a:fillRect/>
          </a:stretch>
        </p:blipFill>
        <p:spPr>
          <a:xfrm>
            <a:off x="6126050" y="1072587"/>
            <a:ext cx="2863025" cy="38173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08" name="Shape 108"/>
        <p:cNvGrpSpPr/>
        <p:nvPr/>
      </p:nvGrpSpPr>
      <p:grpSpPr>
        <a:xfrm>
          <a:off x="0" y="0"/>
          <a:ext cx="0" cy="0"/>
          <a:chOff x="0" y="0"/>
          <a:chExt cx="0" cy="0"/>
        </a:xfrm>
      </p:grpSpPr>
      <p:sp>
        <p:nvSpPr>
          <p:cNvPr id="109" name="Google Shape;109;p21"/>
          <p:cNvSpPr txBox="1"/>
          <p:nvPr>
            <p:ph type="title"/>
          </p:nvPr>
        </p:nvSpPr>
        <p:spPr>
          <a:xfrm>
            <a:off x="2370450" y="351850"/>
            <a:ext cx="44031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Lack of Resources</a:t>
            </a:r>
            <a:endParaRPr>
              <a:solidFill>
                <a:srgbClr val="000000"/>
              </a:solidFill>
              <a:latin typeface="Oswald"/>
              <a:ea typeface="Oswald"/>
              <a:cs typeface="Oswald"/>
              <a:sym typeface="Oswald"/>
            </a:endParaRPr>
          </a:p>
        </p:txBody>
      </p:sp>
      <p:sp>
        <p:nvSpPr>
          <p:cNvPr id="110" name="Google Shape;110;p21"/>
          <p:cNvSpPr txBox="1"/>
          <p:nvPr>
            <p:ph idx="1" type="body"/>
          </p:nvPr>
        </p:nvSpPr>
        <p:spPr>
          <a:xfrm>
            <a:off x="311700" y="1152475"/>
            <a:ext cx="5436000" cy="3673800"/>
          </a:xfrm>
          <a:prstGeom prst="rect">
            <a:avLst/>
          </a:prstGeom>
          <a:solidFill>
            <a:srgbClr val="073763"/>
          </a:solidFill>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Embargo: Access to prototypes and vaccines made only in the U.S.</a:t>
            </a:r>
            <a:endParaRPr sz="1700">
              <a:solidFill>
                <a:srgbClr val="FFFFFF"/>
              </a:solidFill>
              <a:latin typeface="Oswald"/>
              <a:ea typeface="Oswald"/>
              <a:cs typeface="Oswald"/>
              <a:sym typeface="Oswald"/>
            </a:endParaRPr>
          </a:p>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Technology in clinics and hospitals</a:t>
            </a:r>
            <a:endParaRPr sz="1700">
              <a:solidFill>
                <a:srgbClr val="FFFFFF"/>
              </a:solidFill>
              <a:latin typeface="Oswald"/>
              <a:ea typeface="Oswald"/>
              <a:cs typeface="Oswald"/>
              <a:sym typeface="Oswald"/>
            </a:endParaRPr>
          </a:p>
          <a:p>
            <a:pPr indent="-336550" lvl="1" marL="9144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Poor economy</a:t>
            </a:r>
            <a:endParaRPr sz="1700">
              <a:solidFill>
                <a:srgbClr val="FFFFFF"/>
              </a:solidFill>
              <a:latin typeface="Oswald"/>
              <a:ea typeface="Oswald"/>
              <a:cs typeface="Oswald"/>
              <a:sym typeface="Oswald"/>
            </a:endParaRPr>
          </a:p>
          <a:p>
            <a:pPr indent="-336550" lvl="2" marL="13716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EX: Economic crisis of 90’s and low birthweight</a:t>
            </a:r>
            <a:endParaRPr sz="1700">
              <a:solidFill>
                <a:srgbClr val="FFFFFF"/>
              </a:solidFill>
              <a:latin typeface="Oswald"/>
              <a:ea typeface="Oswald"/>
              <a:cs typeface="Oswald"/>
              <a:sym typeface="Oswald"/>
            </a:endParaRPr>
          </a:p>
          <a:p>
            <a:pPr indent="-336550" lvl="1" marL="9144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Tourism only brings a 30% profit</a:t>
            </a:r>
            <a:endParaRPr sz="1700">
              <a:solidFill>
                <a:srgbClr val="FFFFFF"/>
              </a:solidFill>
              <a:latin typeface="Oswald"/>
              <a:ea typeface="Oswald"/>
              <a:cs typeface="Oswald"/>
              <a:sym typeface="Oswald"/>
            </a:endParaRPr>
          </a:p>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Hormone treatments: only in HAV</a:t>
            </a:r>
            <a:endParaRPr sz="1700">
              <a:solidFill>
                <a:srgbClr val="FFFFFF"/>
              </a:solidFill>
              <a:latin typeface="Oswald"/>
              <a:ea typeface="Oswald"/>
              <a:cs typeface="Oswald"/>
              <a:sym typeface="Oswald"/>
            </a:endParaRPr>
          </a:p>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Access to fresh fruits and vegetables</a:t>
            </a:r>
            <a:endParaRPr sz="1700">
              <a:solidFill>
                <a:srgbClr val="FFFFFF"/>
              </a:solidFill>
              <a:latin typeface="Oswald"/>
              <a:ea typeface="Oswald"/>
              <a:cs typeface="Oswald"/>
              <a:sym typeface="Oswald"/>
            </a:endParaRPr>
          </a:p>
          <a:p>
            <a:pPr indent="-336550" lvl="1" marL="9144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Production mainly for tourism, hotels, and export</a:t>
            </a:r>
            <a:endParaRPr sz="1700">
              <a:solidFill>
                <a:srgbClr val="FFFFFF"/>
              </a:solidFill>
              <a:latin typeface="Oswald"/>
              <a:ea typeface="Oswald"/>
              <a:cs typeface="Oswald"/>
              <a:sym typeface="Oswald"/>
            </a:endParaRPr>
          </a:p>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Infrastructure needs improvement</a:t>
            </a:r>
            <a:endParaRPr sz="1700">
              <a:solidFill>
                <a:srgbClr val="FFFFFF"/>
              </a:solidFill>
              <a:latin typeface="Oswald"/>
              <a:ea typeface="Oswald"/>
              <a:cs typeface="Oswald"/>
              <a:sym typeface="Oswald"/>
            </a:endParaRPr>
          </a:p>
          <a:p>
            <a:pPr indent="-336550" lvl="0" marL="4572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Repair old homes</a:t>
            </a:r>
            <a:endParaRPr sz="1700">
              <a:solidFill>
                <a:srgbClr val="FFFFFF"/>
              </a:solidFill>
              <a:latin typeface="Oswald"/>
              <a:ea typeface="Oswald"/>
              <a:cs typeface="Oswald"/>
              <a:sym typeface="Oswald"/>
            </a:endParaRPr>
          </a:p>
          <a:p>
            <a:pPr indent="-336550" lvl="1" marL="914400" rtl="0" algn="l">
              <a:spcBef>
                <a:spcPts val="0"/>
              </a:spcBef>
              <a:spcAft>
                <a:spcPts val="0"/>
              </a:spcAft>
              <a:buClr>
                <a:srgbClr val="FFFFFF"/>
              </a:buClr>
              <a:buSzPts val="1700"/>
              <a:buFont typeface="Oswald"/>
              <a:buChar char="○"/>
            </a:pPr>
            <a:r>
              <a:rPr lang="en" sz="1700">
                <a:solidFill>
                  <a:srgbClr val="FFFFFF"/>
                </a:solidFill>
                <a:latin typeface="Oswald"/>
                <a:ea typeface="Oswald"/>
                <a:cs typeface="Oswald"/>
                <a:sym typeface="Oswald"/>
              </a:rPr>
              <a:t>⅓  buildings collapse</a:t>
            </a:r>
            <a:endParaRPr sz="1700">
              <a:solidFill>
                <a:srgbClr val="FFFFFF"/>
              </a:solidFill>
              <a:latin typeface="Oswald"/>
              <a:ea typeface="Oswald"/>
              <a:cs typeface="Oswald"/>
              <a:sym typeface="Oswald"/>
            </a:endParaRPr>
          </a:p>
          <a:p>
            <a:pPr indent="0" lvl="0" marL="0" rtl="0" algn="l">
              <a:spcBef>
                <a:spcPts val="1600"/>
              </a:spcBef>
              <a:spcAft>
                <a:spcPts val="1600"/>
              </a:spcAft>
              <a:buNone/>
            </a:pPr>
            <a:r>
              <a:t/>
            </a:r>
            <a:endParaRPr sz="1800">
              <a:solidFill>
                <a:srgbClr val="FFFFFF"/>
              </a:solidFill>
            </a:endParaRPr>
          </a:p>
        </p:txBody>
      </p:sp>
      <p:pic>
        <p:nvPicPr>
          <p:cNvPr id="111" name="Google Shape;111;p21"/>
          <p:cNvPicPr preferRelativeResize="0"/>
          <p:nvPr/>
        </p:nvPicPr>
        <p:blipFill>
          <a:blip r:embed="rId3">
            <a:alphaModFix/>
          </a:blip>
          <a:stretch>
            <a:fillRect/>
          </a:stretch>
        </p:blipFill>
        <p:spPr>
          <a:xfrm>
            <a:off x="6015025" y="1152475"/>
            <a:ext cx="2691753" cy="35890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